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76" r:id="rId12"/>
    <p:sldId id="277" r:id="rId13"/>
    <p:sldId id="265" r:id="rId14"/>
    <p:sldId id="266" r:id="rId15"/>
    <p:sldId id="267" r:id="rId16"/>
    <p:sldId id="278" r:id="rId17"/>
    <p:sldId id="279" r:id="rId18"/>
    <p:sldId id="269" r:id="rId19"/>
    <p:sldId id="270" r:id="rId20"/>
    <p:sldId id="268" r:id="rId21"/>
    <p:sldId id="271" r:id="rId22"/>
    <p:sldId id="272" r:id="rId23"/>
    <p:sldId id="273" r:id="rId24"/>
    <p:sldId id="274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311" r:id="rId35"/>
    <p:sldId id="291" r:id="rId36"/>
    <p:sldId id="292" r:id="rId37"/>
    <p:sldId id="293" r:id="rId38"/>
    <p:sldId id="294" r:id="rId39"/>
    <p:sldId id="295" r:id="rId40"/>
    <p:sldId id="296" r:id="rId41"/>
    <p:sldId id="290" r:id="rId42"/>
    <p:sldId id="297" r:id="rId43"/>
    <p:sldId id="298" r:id="rId44"/>
    <p:sldId id="299" r:id="rId45"/>
    <p:sldId id="307" r:id="rId46"/>
    <p:sldId id="300" r:id="rId47"/>
    <p:sldId id="301" r:id="rId48"/>
    <p:sldId id="302" r:id="rId49"/>
    <p:sldId id="308" r:id="rId50"/>
    <p:sldId id="309" r:id="rId51"/>
    <p:sldId id="310" r:id="rId52"/>
    <p:sldId id="304" r:id="rId53"/>
    <p:sldId id="305" r:id="rId54"/>
    <p:sldId id="317" r:id="rId55"/>
    <p:sldId id="318" r:id="rId56"/>
    <p:sldId id="319" r:id="rId57"/>
    <p:sldId id="313" r:id="rId58"/>
    <p:sldId id="303" r:id="rId59"/>
    <p:sldId id="314" r:id="rId60"/>
    <p:sldId id="320" r:id="rId61"/>
    <p:sldId id="321" r:id="rId62"/>
    <p:sldId id="312" r:id="rId63"/>
    <p:sldId id="315" r:id="rId64"/>
    <p:sldId id="316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B25FE48-6360-B74C-8D44-938137C673EE}">
          <p14:sldIdLst>
            <p14:sldId id="256"/>
            <p14:sldId id="275"/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  <p14:sldId id="276"/>
            <p14:sldId id="277"/>
            <p14:sldId id="265"/>
            <p14:sldId id="266"/>
            <p14:sldId id="267"/>
            <p14:sldId id="278"/>
            <p14:sldId id="279"/>
            <p14:sldId id="269"/>
            <p14:sldId id="270"/>
            <p14:sldId id="268"/>
            <p14:sldId id="271"/>
            <p14:sldId id="272"/>
            <p14:sldId id="273"/>
            <p14:sldId id="274"/>
            <p14:sldId id="280"/>
            <p14:sldId id="282"/>
            <p14:sldId id="283"/>
            <p14:sldId id="284"/>
            <p14:sldId id="285"/>
            <p14:sldId id="286"/>
            <p14:sldId id="287"/>
            <p14:sldId id="289"/>
            <p14:sldId id="288"/>
          </p14:sldIdLst>
        </p14:section>
        <p14:section name="ATAC December 2021" id="{9A08D5F4-071D-5E40-900D-5FD48A6CDE57}">
          <p14:sldIdLst>
            <p14:sldId id="311"/>
            <p14:sldId id="291"/>
            <p14:sldId id="292"/>
            <p14:sldId id="293"/>
            <p14:sldId id="294"/>
            <p14:sldId id="295"/>
            <p14:sldId id="296"/>
            <p14:sldId id="290"/>
            <p14:sldId id="297"/>
            <p14:sldId id="298"/>
            <p14:sldId id="299"/>
            <p14:sldId id="307"/>
            <p14:sldId id="300"/>
            <p14:sldId id="301"/>
            <p14:sldId id="302"/>
            <p14:sldId id="308"/>
            <p14:sldId id="309"/>
            <p14:sldId id="310"/>
            <p14:sldId id="304"/>
            <p14:sldId id="305"/>
            <p14:sldId id="317"/>
            <p14:sldId id="318"/>
            <p14:sldId id="319"/>
          </p14:sldIdLst>
        </p14:section>
        <p14:section name="Motif analysis" id="{AEFC6969-ACA2-3247-A98A-4F22D48A6D72}">
          <p14:sldIdLst>
            <p14:sldId id="313"/>
            <p14:sldId id="303"/>
            <p14:sldId id="314"/>
            <p14:sldId id="320"/>
            <p14:sldId id="321"/>
          </p14:sldIdLst>
        </p14:section>
        <p14:section name="TCF7 ChIPseq" id="{41F9EE86-A983-9E45-A037-FD2E504E0489}">
          <p14:sldIdLst>
            <p14:sldId id="312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5"/>
    <p:restoredTop sz="96327"/>
  </p:normalViewPr>
  <p:slideViewPr>
    <p:cSldViewPr snapToGrid="0" snapToObjects="1">
      <p:cViewPr varScale="1">
        <p:scale>
          <a:sx n="145" d="100"/>
          <a:sy n="145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78275-68BD-DE45-83EA-56876901AF2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27B06A3-D94F-0F46-BA40-683E8D6CCD06}">
      <dgm:prSet phldrT="[Texte]"/>
      <dgm:spPr/>
      <dgm:t>
        <a:bodyPr/>
        <a:lstStyle/>
        <a:p>
          <a:r>
            <a:rPr lang="fr-FR" dirty="0" err="1"/>
            <a:t>Peaks</a:t>
          </a:r>
          <a:endParaRPr lang="fr-FR" dirty="0"/>
        </a:p>
      </dgm:t>
    </dgm:pt>
    <dgm:pt modelId="{B0B69F01-A2D5-7E4A-A5B8-DD796D982F45}" type="parTrans" cxnId="{1D73577D-70D7-8E46-B4C6-F4C612B701C8}">
      <dgm:prSet/>
      <dgm:spPr/>
      <dgm:t>
        <a:bodyPr/>
        <a:lstStyle/>
        <a:p>
          <a:endParaRPr lang="fr-FR"/>
        </a:p>
      </dgm:t>
    </dgm:pt>
    <dgm:pt modelId="{A159CC0A-58E3-444E-9215-7175BCA2890B}" type="sibTrans" cxnId="{1D73577D-70D7-8E46-B4C6-F4C612B701C8}">
      <dgm:prSet/>
      <dgm:spPr/>
      <dgm:t>
        <a:bodyPr/>
        <a:lstStyle/>
        <a:p>
          <a:endParaRPr lang="fr-FR"/>
        </a:p>
      </dgm:t>
    </dgm:pt>
    <dgm:pt modelId="{F3D0FDA1-4FF2-F840-83AC-956FC16BFDA8}">
      <dgm:prSet phldrT="[Texte]"/>
      <dgm:spPr/>
      <dgm:t>
        <a:bodyPr/>
        <a:lstStyle/>
        <a:p>
          <a:r>
            <a:rPr lang="fr-FR" dirty="0"/>
            <a:t>3x WT</a:t>
          </a:r>
        </a:p>
      </dgm:t>
    </dgm:pt>
    <dgm:pt modelId="{80524533-6F2F-154B-B9BC-E4358CCC5A9B}" type="parTrans" cxnId="{35E54DD2-5F1F-D240-8FCC-E39943D3954D}">
      <dgm:prSet/>
      <dgm:spPr/>
      <dgm:t>
        <a:bodyPr/>
        <a:lstStyle/>
        <a:p>
          <a:endParaRPr lang="fr-FR"/>
        </a:p>
      </dgm:t>
    </dgm:pt>
    <dgm:pt modelId="{4EDECC2C-4B41-3546-A306-088352FA9E66}" type="sibTrans" cxnId="{35E54DD2-5F1F-D240-8FCC-E39943D3954D}">
      <dgm:prSet/>
      <dgm:spPr/>
      <dgm:t>
        <a:bodyPr/>
        <a:lstStyle/>
        <a:p>
          <a:endParaRPr lang="fr-FR"/>
        </a:p>
      </dgm:t>
    </dgm:pt>
    <dgm:pt modelId="{9468A961-3088-5B46-A43E-2FD07F35D950}">
      <dgm:prSet phldrT="[Texte]"/>
      <dgm:spPr/>
      <dgm:t>
        <a:bodyPr/>
        <a:lstStyle/>
        <a:p>
          <a:r>
            <a:rPr lang="fr-FR" dirty="0"/>
            <a:t>4x KO</a:t>
          </a:r>
        </a:p>
      </dgm:t>
    </dgm:pt>
    <dgm:pt modelId="{215FB595-CC71-F040-86FA-1B0A24CD3E4E}" type="parTrans" cxnId="{BA8F4956-3CE4-7C44-B906-A1360EDFD3C0}">
      <dgm:prSet/>
      <dgm:spPr/>
      <dgm:t>
        <a:bodyPr/>
        <a:lstStyle/>
        <a:p>
          <a:endParaRPr lang="fr-FR"/>
        </a:p>
      </dgm:t>
    </dgm:pt>
    <dgm:pt modelId="{18531AE3-BE54-3E44-A663-E7FE8C1BBEF5}" type="sibTrans" cxnId="{BA8F4956-3CE4-7C44-B906-A1360EDFD3C0}">
      <dgm:prSet/>
      <dgm:spPr/>
      <dgm:t>
        <a:bodyPr/>
        <a:lstStyle/>
        <a:p>
          <a:endParaRPr lang="fr-FR"/>
        </a:p>
      </dgm:t>
    </dgm:pt>
    <dgm:pt modelId="{75FDB43D-01C7-5B46-A8EE-CD81A0C08A3E}">
      <dgm:prSet phldrT="[Texte]"/>
      <dgm:spPr/>
      <dgm:t>
        <a:bodyPr/>
        <a:lstStyle/>
        <a:p>
          <a:r>
            <a:rPr lang="fr-FR" dirty="0" err="1"/>
            <a:t>Diffbind</a:t>
          </a:r>
          <a:endParaRPr lang="fr-FR" dirty="0"/>
        </a:p>
      </dgm:t>
    </dgm:pt>
    <dgm:pt modelId="{33F80FA5-E763-924C-9860-C91255453774}" type="parTrans" cxnId="{D45139E7-6CF3-0246-8532-B29EFD7FE7D8}">
      <dgm:prSet/>
      <dgm:spPr/>
      <dgm:t>
        <a:bodyPr/>
        <a:lstStyle/>
        <a:p>
          <a:endParaRPr lang="fr-FR"/>
        </a:p>
      </dgm:t>
    </dgm:pt>
    <dgm:pt modelId="{18638DB0-143B-494C-B124-CD27B8466B60}" type="sibTrans" cxnId="{D45139E7-6CF3-0246-8532-B29EFD7FE7D8}">
      <dgm:prSet/>
      <dgm:spPr/>
      <dgm:t>
        <a:bodyPr/>
        <a:lstStyle/>
        <a:p>
          <a:endParaRPr lang="fr-FR"/>
        </a:p>
      </dgm:t>
    </dgm:pt>
    <dgm:pt modelId="{7A297DBC-2200-A541-B68B-1B4ADA4689AF}">
      <dgm:prSet phldrT="[Texte]"/>
      <dgm:spPr/>
      <dgm:t>
        <a:bodyPr/>
        <a:lstStyle/>
        <a:p>
          <a:r>
            <a:rPr lang="fr-FR" dirty="0"/>
            <a:t>DeSeq2</a:t>
          </a:r>
        </a:p>
      </dgm:t>
    </dgm:pt>
    <dgm:pt modelId="{63BD2458-DA87-6446-B27C-1D91DD4A573E}" type="parTrans" cxnId="{54781051-2D62-364A-8186-95430CD42EE6}">
      <dgm:prSet/>
      <dgm:spPr/>
      <dgm:t>
        <a:bodyPr/>
        <a:lstStyle/>
        <a:p>
          <a:endParaRPr lang="fr-FR"/>
        </a:p>
      </dgm:t>
    </dgm:pt>
    <dgm:pt modelId="{6D61920F-C485-8844-88BC-4D15359DF70C}" type="sibTrans" cxnId="{54781051-2D62-364A-8186-95430CD42EE6}">
      <dgm:prSet/>
      <dgm:spPr/>
      <dgm:t>
        <a:bodyPr/>
        <a:lstStyle/>
        <a:p>
          <a:endParaRPr lang="fr-FR"/>
        </a:p>
      </dgm:t>
    </dgm:pt>
    <dgm:pt modelId="{A608EFDB-A84D-9647-8265-F252254B6642}">
      <dgm:prSet phldrT="[Texte]"/>
      <dgm:spPr/>
      <dgm:t>
        <a:bodyPr/>
        <a:lstStyle/>
        <a:p>
          <a:r>
            <a:rPr lang="fr-FR" dirty="0" err="1"/>
            <a:t>Padj</a:t>
          </a:r>
          <a:r>
            <a:rPr lang="fr-FR" dirty="0"/>
            <a:t>-value &lt;0,05</a:t>
          </a:r>
        </a:p>
      </dgm:t>
    </dgm:pt>
    <dgm:pt modelId="{AF0A751C-B110-FD4A-9BF9-A257483B8E50}" type="parTrans" cxnId="{FCBBCFC9-51B4-F741-BABC-B63A2832121C}">
      <dgm:prSet/>
      <dgm:spPr/>
      <dgm:t>
        <a:bodyPr/>
        <a:lstStyle/>
        <a:p>
          <a:endParaRPr lang="fr-FR"/>
        </a:p>
      </dgm:t>
    </dgm:pt>
    <dgm:pt modelId="{9C8B5A2D-8370-8647-8F06-EFEF861CFCF6}" type="sibTrans" cxnId="{FCBBCFC9-51B4-F741-BABC-B63A2832121C}">
      <dgm:prSet/>
      <dgm:spPr/>
      <dgm:t>
        <a:bodyPr/>
        <a:lstStyle/>
        <a:p>
          <a:endParaRPr lang="fr-FR"/>
        </a:p>
      </dgm:t>
    </dgm:pt>
    <dgm:pt modelId="{61771923-7CB9-6F4C-BB7B-56A2AAC20F71}">
      <dgm:prSet phldrT="[Texte]"/>
      <dgm:spPr/>
      <dgm:t>
        <a:bodyPr/>
        <a:lstStyle/>
        <a:p>
          <a:r>
            <a:rPr lang="fr-FR" dirty="0" err="1"/>
            <a:t>Visualization</a:t>
          </a:r>
          <a:endParaRPr lang="fr-FR" dirty="0"/>
        </a:p>
      </dgm:t>
    </dgm:pt>
    <dgm:pt modelId="{09BB0AB4-0C91-6A46-AD16-C2179CF00185}" type="parTrans" cxnId="{2F6D9407-7FA5-E740-BF5B-4B39EB09C8A4}">
      <dgm:prSet/>
      <dgm:spPr/>
      <dgm:t>
        <a:bodyPr/>
        <a:lstStyle/>
        <a:p>
          <a:endParaRPr lang="fr-FR"/>
        </a:p>
      </dgm:t>
    </dgm:pt>
    <dgm:pt modelId="{BA4D67DA-1C68-FE45-8788-B3FC0D714B3E}" type="sibTrans" cxnId="{2F6D9407-7FA5-E740-BF5B-4B39EB09C8A4}">
      <dgm:prSet/>
      <dgm:spPr/>
      <dgm:t>
        <a:bodyPr/>
        <a:lstStyle/>
        <a:p>
          <a:endParaRPr lang="fr-FR"/>
        </a:p>
      </dgm:t>
    </dgm:pt>
    <dgm:pt modelId="{D2A119EC-6B48-9E4E-9E0D-F78463B42A6A}">
      <dgm:prSet phldrT="[Texte]"/>
      <dgm:spPr/>
      <dgm:t>
        <a:bodyPr/>
        <a:lstStyle/>
        <a:p>
          <a:r>
            <a:rPr lang="fr-FR" dirty="0" err="1"/>
            <a:t>Heatmap</a:t>
          </a:r>
          <a:endParaRPr lang="fr-FR" dirty="0"/>
        </a:p>
      </dgm:t>
    </dgm:pt>
    <dgm:pt modelId="{C90D48F6-4006-3F41-B2D7-131D40625C22}" type="parTrans" cxnId="{0E7BE3D9-9D03-AD4B-ADC4-8C3570A46B39}">
      <dgm:prSet/>
      <dgm:spPr/>
      <dgm:t>
        <a:bodyPr/>
        <a:lstStyle/>
        <a:p>
          <a:endParaRPr lang="fr-FR"/>
        </a:p>
      </dgm:t>
    </dgm:pt>
    <dgm:pt modelId="{1F15C147-533D-1F45-84B1-3E27B30828B2}" type="sibTrans" cxnId="{0E7BE3D9-9D03-AD4B-ADC4-8C3570A46B39}">
      <dgm:prSet/>
      <dgm:spPr/>
      <dgm:t>
        <a:bodyPr/>
        <a:lstStyle/>
        <a:p>
          <a:endParaRPr lang="fr-FR"/>
        </a:p>
      </dgm:t>
    </dgm:pt>
    <dgm:pt modelId="{5F7A7470-EF1C-AD4E-9D14-D9C31E2E07B9}" type="pres">
      <dgm:prSet presAssocID="{B4778275-68BD-DE45-83EA-56876901AF20}" presName="linearFlow" presStyleCnt="0">
        <dgm:presLayoutVars>
          <dgm:dir/>
          <dgm:animLvl val="lvl"/>
          <dgm:resizeHandles val="exact"/>
        </dgm:presLayoutVars>
      </dgm:prSet>
      <dgm:spPr/>
    </dgm:pt>
    <dgm:pt modelId="{3DA64773-09EE-B749-AAA4-AC99DEAA3E4B}" type="pres">
      <dgm:prSet presAssocID="{527B06A3-D94F-0F46-BA40-683E8D6CCD06}" presName="composite" presStyleCnt="0"/>
      <dgm:spPr/>
    </dgm:pt>
    <dgm:pt modelId="{1CABB91B-5A31-2049-ABC7-CD9DCBBB9FE0}" type="pres">
      <dgm:prSet presAssocID="{527B06A3-D94F-0F46-BA40-683E8D6CCD0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C03F95E-67B7-6348-9551-0E5E5DF23FF4}" type="pres">
      <dgm:prSet presAssocID="{527B06A3-D94F-0F46-BA40-683E8D6CCD06}" presName="descendantText" presStyleLbl="alignAcc1" presStyleIdx="0" presStyleCnt="3">
        <dgm:presLayoutVars>
          <dgm:bulletEnabled val="1"/>
        </dgm:presLayoutVars>
      </dgm:prSet>
      <dgm:spPr/>
    </dgm:pt>
    <dgm:pt modelId="{16740C04-4ADC-0747-8689-3BC52D55731D}" type="pres">
      <dgm:prSet presAssocID="{A159CC0A-58E3-444E-9215-7175BCA2890B}" presName="sp" presStyleCnt="0"/>
      <dgm:spPr/>
    </dgm:pt>
    <dgm:pt modelId="{3146B738-08B1-8140-B76B-CF3A0F027240}" type="pres">
      <dgm:prSet presAssocID="{75FDB43D-01C7-5B46-A8EE-CD81A0C08A3E}" presName="composite" presStyleCnt="0"/>
      <dgm:spPr/>
    </dgm:pt>
    <dgm:pt modelId="{88E9A8F5-9BAC-3E4E-9FB3-197B7AEF3E9B}" type="pres">
      <dgm:prSet presAssocID="{75FDB43D-01C7-5B46-A8EE-CD81A0C08A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43ADC41-B8EB-9146-98BB-5AA67D62F04C}" type="pres">
      <dgm:prSet presAssocID="{75FDB43D-01C7-5B46-A8EE-CD81A0C08A3E}" presName="descendantText" presStyleLbl="alignAcc1" presStyleIdx="1" presStyleCnt="3">
        <dgm:presLayoutVars>
          <dgm:bulletEnabled val="1"/>
        </dgm:presLayoutVars>
      </dgm:prSet>
      <dgm:spPr/>
    </dgm:pt>
    <dgm:pt modelId="{D9C31670-5963-9D41-8BE8-7A6591C032A4}" type="pres">
      <dgm:prSet presAssocID="{18638DB0-143B-494C-B124-CD27B8466B60}" presName="sp" presStyleCnt="0"/>
      <dgm:spPr/>
    </dgm:pt>
    <dgm:pt modelId="{B06C8C69-F14F-0F47-88CC-B372F3B468E8}" type="pres">
      <dgm:prSet presAssocID="{61771923-7CB9-6F4C-BB7B-56A2AAC20F71}" presName="composite" presStyleCnt="0"/>
      <dgm:spPr/>
    </dgm:pt>
    <dgm:pt modelId="{26D3BEA3-4860-D746-8066-58A95A32D432}" type="pres">
      <dgm:prSet presAssocID="{61771923-7CB9-6F4C-BB7B-56A2AAC20F7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78B45A5-16FE-BA46-AD48-59F72E8F6550}" type="pres">
      <dgm:prSet presAssocID="{61771923-7CB9-6F4C-BB7B-56A2AAC20F7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C6B2903-7EC9-8F43-A9F6-592B1A89A199}" type="presOf" srcId="{61771923-7CB9-6F4C-BB7B-56A2AAC20F71}" destId="{26D3BEA3-4860-D746-8066-58A95A32D432}" srcOrd="0" destOrd="0" presId="urn:microsoft.com/office/officeart/2005/8/layout/chevron2"/>
    <dgm:cxn modelId="{2F6D9407-7FA5-E740-BF5B-4B39EB09C8A4}" srcId="{B4778275-68BD-DE45-83EA-56876901AF20}" destId="{61771923-7CB9-6F4C-BB7B-56A2AAC20F71}" srcOrd="2" destOrd="0" parTransId="{09BB0AB4-0C91-6A46-AD16-C2179CF00185}" sibTransId="{BA4D67DA-1C68-FE45-8788-B3FC0D714B3E}"/>
    <dgm:cxn modelId="{54781051-2D62-364A-8186-95430CD42EE6}" srcId="{75FDB43D-01C7-5B46-A8EE-CD81A0C08A3E}" destId="{7A297DBC-2200-A541-B68B-1B4ADA4689AF}" srcOrd="0" destOrd="0" parTransId="{63BD2458-DA87-6446-B27C-1D91DD4A573E}" sibTransId="{6D61920F-C485-8844-88BC-4D15359DF70C}"/>
    <dgm:cxn modelId="{BA8F4956-3CE4-7C44-B906-A1360EDFD3C0}" srcId="{527B06A3-D94F-0F46-BA40-683E8D6CCD06}" destId="{9468A961-3088-5B46-A43E-2FD07F35D950}" srcOrd="1" destOrd="0" parTransId="{215FB595-CC71-F040-86FA-1B0A24CD3E4E}" sibTransId="{18531AE3-BE54-3E44-A663-E7FE8C1BBEF5}"/>
    <dgm:cxn modelId="{32752D71-3A3C-3343-9DE5-A33FC2F58196}" type="presOf" srcId="{527B06A3-D94F-0F46-BA40-683E8D6CCD06}" destId="{1CABB91B-5A31-2049-ABC7-CD9DCBBB9FE0}" srcOrd="0" destOrd="0" presId="urn:microsoft.com/office/officeart/2005/8/layout/chevron2"/>
    <dgm:cxn modelId="{1D73577D-70D7-8E46-B4C6-F4C612B701C8}" srcId="{B4778275-68BD-DE45-83EA-56876901AF20}" destId="{527B06A3-D94F-0F46-BA40-683E8D6CCD06}" srcOrd="0" destOrd="0" parTransId="{B0B69F01-A2D5-7E4A-A5B8-DD796D982F45}" sibTransId="{A159CC0A-58E3-444E-9215-7175BCA2890B}"/>
    <dgm:cxn modelId="{F9670E86-046A-F244-B60C-DC299FE826B3}" type="presOf" srcId="{A608EFDB-A84D-9647-8265-F252254B6642}" destId="{943ADC41-B8EB-9146-98BB-5AA67D62F04C}" srcOrd="0" destOrd="1" presId="urn:microsoft.com/office/officeart/2005/8/layout/chevron2"/>
    <dgm:cxn modelId="{5CCA49A5-EB35-7240-B3CC-3ED4CE3FCD96}" type="presOf" srcId="{D2A119EC-6B48-9E4E-9E0D-F78463B42A6A}" destId="{B78B45A5-16FE-BA46-AD48-59F72E8F6550}" srcOrd="0" destOrd="0" presId="urn:microsoft.com/office/officeart/2005/8/layout/chevron2"/>
    <dgm:cxn modelId="{8311A1AF-F1E5-5841-AB43-116C4BE3AA62}" type="presOf" srcId="{B4778275-68BD-DE45-83EA-56876901AF20}" destId="{5F7A7470-EF1C-AD4E-9D14-D9C31E2E07B9}" srcOrd="0" destOrd="0" presId="urn:microsoft.com/office/officeart/2005/8/layout/chevron2"/>
    <dgm:cxn modelId="{7C496AB8-9BFC-804F-A4B9-1FBD78D3BB8D}" type="presOf" srcId="{F3D0FDA1-4FF2-F840-83AC-956FC16BFDA8}" destId="{9C03F95E-67B7-6348-9551-0E5E5DF23FF4}" srcOrd="0" destOrd="0" presId="urn:microsoft.com/office/officeart/2005/8/layout/chevron2"/>
    <dgm:cxn modelId="{FCBBCFC9-51B4-F741-BABC-B63A2832121C}" srcId="{75FDB43D-01C7-5B46-A8EE-CD81A0C08A3E}" destId="{A608EFDB-A84D-9647-8265-F252254B6642}" srcOrd="1" destOrd="0" parTransId="{AF0A751C-B110-FD4A-9BF9-A257483B8E50}" sibTransId="{9C8B5A2D-8370-8647-8F06-EFEF861CFCF6}"/>
    <dgm:cxn modelId="{E2F195CD-EA9E-3444-979D-339C3F09597E}" type="presOf" srcId="{75FDB43D-01C7-5B46-A8EE-CD81A0C08A3E}" destId="{88E9A8F5-9BAC-3E4E-9FB3-197B7AEF3E9B}" srcOrd="0" destOrd="0" presId="urn:microsoft.com/office/officeart/2005/8/layout/chevron2"/>
    <dgm:cxn modelId="{35E54DD2-5F1F-D240-8FCC-E39943D3954D}" srcId="{527B06A3-D94F-0F46-BA40-683E8D6CCD06}" destId="{F3D0FDA1-4FF2-F840-83AC-956FC16BFDA8}" srcOrd="0" destOrd="0" parTransId="{80524533-6F2F-154B-B9BC-E4358CCC5A9B}" sibTransId="{4EDECC2C-4B41-3546-A306-088352FA9E66}"/>
    <dgm:cxn modelId="{AB36C3D3-EA5F-DD4B-AEEE-68918E218773}" type="presOf" srcId="{7A297DBC-2200-A541-B68B-1B4ADA4689AF}" destId="{943ADC41-B8EB-9146-98BB-5AA67D62F04C}" srcOrd="0" destOrd="0" presId="urn:microsoft.com/office/officeart/2005/8/layout/chevron2"/>
    <dgm:cxn modelId="{26E98DD7-0A2B-0440-8BAB-2EB66E1F8B47}" type="presOf" srcId="{9468A961-3088-5B46-A43E-2FD07F35D950}" destId="{9C03F95E-67B7-6348-9551-0E5E5DF23FF4}" srcOrd="0" destOrd="1" presId="urn:microsoft.com/office/officeart/2005/8/layout/chevron2"/>
    <dgm:cxn modelId="{0E7BE3D9-9D03-AD4B-ADC4-8C3570A46B39}" srcId="{61771923-7CB9-6F4C-BB7B-56A2AAC20F71}" destId="{D2A119EC-6B48-9E4E-9E0D-F78463B42A6A}" srcOrd="0" destOrd="0" parTransId="{C90D48F6-4006-3F41-B2D7-131D40625C22}" sibTransId="{1F15C147-533D-1F45-84B1-3E27B30828B2}"/>
    <dgm:cxn modelId="{D45139E7-6CF3-0246-8532-B29EFD7FE7D8}" srcId="{B4778275-68BD-DE45-83EA-56876901AF20}" destId="{75FDB43D-01C7-5B46-A8EE-CD81A0C08A3E}" srcOrd="1" destOrd="0" parTransId="{33F80FA5-E763-924C-9860-C91255453774}" sibTransId="{18638DB0-143B-494C-B124-CD27B8466B60}"/>
    <dgm:cxn modelId="{31DECF26-CF7D-A944-A859-7E06F7F82BC9}" type="presParOf" srcId="{5F7A7470-EF1C-AD4E-9D14-D9C31E2E07B9}" destId="{3DA64773-09EE-B749-AAA4-AC99DEAA3E4B}" srcOrd="0" destOrd="0" presId="urn:microsoft.com/office/officeart/2005/8/layout/chevron2"/>
    <dgm:cxn modelId="{C6305411-9E72-5543-B734-DE400AE99ED6}" type="presParOf" srcId="{3DA64773-09EE-B749-AAA4-AC99DEAA3E4B}" destId="{1CABB91B-5A31-2049-ABC7-CD9DCBBB9FE0}" srcOrd="0" destOrd="0" presId="urn:microsoft.com/office/officeart/2005/8/layout/chevron2"/>
    <dgm:cxn modelId="{ED379144-B221-9C47-96F8-8885C3C6BDB8}" type="presParOf" srcId="{3DA64773-09EE-B749-AAA4-AC99DEAA3E4B}" destId="{9C03F95E-67B7-6348-9551-0E5E5DF23FF4}" srcOrd="1" destOrd="0" presId="urn:microsoft.com/office/officeart/2005/8/layout/chevron2"/>
    <dgm:cxn modelId="{5FC785B4-7205-AD41-AB22-22EB2AE704DA}" type="presParOf" srcId="{5F7A7470-EF1C-AD4E-9D14-D9C31E2E07B9}" destId="{16740C04-4ADC-0747-8689-3BC52D55731D}" srcOrd="1" destOrd="0" presId="urn:microsoft.com/office/officeart/2005/8/layout/chevron2"/>
    <dgm:cxn modelId="{939970C5-71E1-7340-A1E0-54F8678F887E}" type="presParOf" srcId="{5F7A7470-EF1C-AD4E-9D14-D9C31E2E07B9}" destId="{3146B738-08B1-8140-B76B-CF3A0F027240}" srcOrd="2" destOrd="0" presId="urn:microsoft.com/office/officeart/2005/8/layout/chevron2"/>
    <dgm:cxn modelId="{A175C037-BABB-0842-9D1D-CECA6DF8EF12}" type="presParOf" srcId="{3146B738-08B1-8140-B76B-CF3A0F027240}" destId="{88E9A8F5-9BAC-3E4E-9FB3-197B7AEF3E9B}" srcOrd="0" destOrd="0" presId="urn:microsoft.com/office/officeart/2005/8/layout/chevron2"/>
    <dgm:cxn modelId="{5D3B43F2-298D-664E-9A69-57CB2DD70EA3}" type="presParOf" srcId="{3146B738-08B1-8140-B76B-CF3A0F027240}" destId="{943ADC41-B8EB-9146-98BB-5AA67D62F04C}" srcOrd="1" destOrd="0" presId="urn:microsoft.com/office/officeart/2005/8/layout/chevron2"/>
    <dgm:cxn modelId="{5E03A110-3D46-FA49-9D41-BD37EF2C66B0}" type="presParOf" srcId="{5F7A7470-EF1C-AD4E-9D14-D9C31E2E07B9}" destId="{D9C31670-5963-9D41-8BE8-7A6591C032A4}" srcOrd="3" destOrd="0" presId="urn:microsoft.com/office/officeart/2005/8/layout/chevron2"/>
    <dgm:cxn modelId="{5D2A896C-3E77-5640-BAF2-67957B701553}" type="presParOf" srcId="{5F7A7470-EF1C-AD4E-9D14-D9C31E2E07B9}" destId="{B06C8C69-F14F-0F47-88CC-B372F3B468E8}" srcOrd="4" destOrd="0" presId="urn:microsoft.com/office/officeart/2005/8/layout/chevron2"/>
    <dgm:cxn modelId="{8D4D5737-8164-A24E-AE45-031874B36FE1}" type="presParOf" srcId="{B06C8C69-F14F-0F47-88CC-B372F3B468E8}" destId="{26D3BEA3-4860-D746-8066-58A95A32D432}" srcOrd="0" destOrd="0" presId="urn:microsoft.com/office/officeart/2005/8/layout/chevron2"/>
    <dgm:cxn modelId="{1A1150A7-52D7-9C42-9EC7-A22E063E9042}" type="presParOf" srcId="{B06C8C69-F14F-0F47-88CC-B372F3B468E8}" destId="{B78B45A5-16FE-BA46-AD48-59F72E8F65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78275-68BD-DE45-83EA-56876901AF2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27B06A3-D94F-0F46-BA40-683E8D6CCD06}">
      <dgm:prSet phldrT="[Texte]"/>
      <dgm:spPr/>
      <dgm:t>
        <a:bodyPr/>
        <a:lstStyle/>
        <a:p>
          <a:r>
            <a:rPr lang="fr-FR" dirty="0" err="1"/>
            <a:t>Peaks</a:t>
          </a:r>
          <a:endParaRPr lang="fr-FR" dirty="0"/>
        </a:p>
      </dgm:t>
    </dgm:pt>
    <dgm:pt modelId="{B0B69F01-A2D5-7E4A-A5B8-DD796D982F45}" type="parTrans" cxnId="{1D73577D-70D7-8E46-B4C6-F4C612B701C8}">
      <dgm:prSet/>
      <dgm:spPr/>
      <dgm:t>
        <a:bodyPr/>
        <a:lstStyle/>
        <a:p>
          <a:endParaRPr lang="fr-FR"/>
        </a:p>
      </dgm:t>
    </dgm:pt>
    <dgm:pt modelId="{A159CC0A-58E3-444E-9215-7175BCA2890B}" type="sibTrans" cxnId="{1D73577D-70D7-8E46-B4C6-F4C612B701C8}">
      <dgm:prSet/>
      <dgm:spPr/>
      <dgm:t>
        <a:bodyPr/>
        <a:lstStyle/>
        <a:p>
          <a:endParaRPr lang="fr-FR"/>
        </a:p>
      </dgm:t>
    </dgm:pt>
    <dgm:pt modelId="{F3D0FDA1-4FF2-F840-83AC-956FC16BFDA8}">
      <dgm:prSet phldrT="[Texte]"/>
      <dgm:spPr/>
      <dgm:t>
        <a:bodyPr/>
        <a:lstStyle/>
        <a:p>
          <a:r>
            <a:rPr lang="fr-FR" dirty="0"/>
            <a:t>3x WT</a:t>
          </a:r>
        </a:p>
      </dgm:t>
    </dgm:pt>
    <dgm:pt modelId="{80524533-6F2F-154B-B9BC-E4358CCC5A9B}" type="parTrans" cxnId="{35E54DD2-5F1F-D240-8FCC-E39943D3954D}">
      <dgm:prSet/>
      <dgm:spPr/>
      <dgm:t>
        <a:bodyPr/>
        <a:lstStyle/>
        <a:p>
          <a:endParaRPr lang="fr-FR"/>
        </a:p>
      </dgm:t>
    </dgm:pt>
    <dgm:pt modelId="{4EDECC2C-4B41-3546-A306-088352FA9E66}" type="sibTrans" cxnId="{35E54DD2-5F1F-D240-8FCC-E39943D3954D}">
      <dgm:prSet/>
      <dgm:spPr/>
      <dgm:t>
        <a:bodyPr/>
        <a:lstStyle/>
        <a:p>
          <a:endParaRPr lang="fr-FR"/>
        </a:p>
      </dgm:t>
    </dgm:pt>
    <dgm:pt modelId="{9468A961-3088-5B46-A43E-2FD07F35D950}">
      <dgm:prSet phldrT="[Texte]"/>
      <dgm:spPr/>
      <dgm:t>
        <a:bodyPr/>
        <a:lstStyle/>
        <a:p>
          <a:r>
            <a:rPr lang="fr-FR" dirty="0"/>
            <a:t>4x KO</a:t>
          </a:r>
        </a:p>
      </dgm:t>
    </dgm:pt>
    <dgm:pt modelId="{215FB595-CC71-F040-86FA-1B0A24CD3E4E}" type="parTrans" cxnId="{BA8F4956-3CE4-7C44-B906-A1360EDFD3C0}">
      <dgm:prSet/>
      <dgm:spPr/>
      <dgm:t>
        <a:bodyPr/>
        <a:lstStyle/>
        <a:p>
          <a:endParaRPr lang="fr-FR"/>
        </a:p>
      </dgm:t>
    </dgm:pt>
    <dgm:pt modelId="{18531AE3-BE54-3E44-A663-E7FE8C1BBEF5}" type="sibTrans" cxnId="{BA8F4956-3CE4-7C44-B906-A1360EDFD3C0}">
      <dgm:prSet/>
      <dgm:spPr/>
      <dgm:t>
        <a:bodyPr/>
        <a:lstStyle/>
        <a:p>
          <a:endParaRPr lang="fr-FR"/>
        </a:p>
      </dgm:t>
    </dgm:pt>
    <dgm:pt modelId="{75FDB43D-01C7-5B46-A8EE-CD81A0C08A3E}">
      <dgm:prSet phldrT="[Texte]"/>
      <dgm:spPr/>
      <dgm:t>
        <a:bodyPr/>
        <a:lstStyle/>
        <a:p>
          <a:r>
            <a:rPr lang="fr-FR" dirty="0" err="1"/>
            <a:t>Diffbind</a:t>
          </a:r>
          <a:endParaRPr lang="fr-FR" dirty="0"/>
        </a:p>
      </dgm:t>
    </dgm:pt>
    <dgm:pt modelId="{33F80FA5-E763-924C-9860-C91255453774}" type="parTrans" cxnId="{D45139E7-6CF3-0246-8532-B29EFD7FE7D8}">
      <dgm:prSet/>
      <dgm:spPr/>
      <dgm:t>
        <a:bodyPr/>
        <a:lstStyle/>
        <a:p>
          <a:endParaRPr lang="fr-FR"/>
        </a:p>
      </dgm:t>
    </dgm:pt>
    <dgm:pt modelId="{18638DB0-143B-494C-B124-CD27B8466B60}" type="sibTrans" cxnId="{D45139E7-6CF3-0246-8532-B29EFD7FE7D8}">
      <dgm:prSet/>
      <dgm:spPr/>
      <dgm:t>
        <a:bodyPr/>
        <a:lstStyle/>
        <a:p>
          <a:endParaRPr lang="fr-FR"/>
        </a:p>
      </dgm:t>
    </dgm:pt>
    <dgm:pt modelId="{7A297DBC-2200-A541-B68B-1B4ADA4689AF}">
      <dgm:prSet phldrT="[Texte]"/>
      <dgm:spPr/>
      <dgm:t>
        <a:bodyPr/>
        <a:lstStyle/>
        <a:p>
          <a:r>
            <a:rPr lang="fr-FR" dirty="0" err="1"/>
            <a:t>EdgeR</a:t>
          </a:r>
          <a:endParaRPr lang="fr-FR" dirty="0"/>
        </a:p>
      </dgm:t>
    </dgm:pt>
    <dgm:pt modelId="{63BD2458-DA87-6446-B27C-1D91DD4A573E}" type="parTrans" cxnId="{54781051-2D62-364A-8186-95430CD42EE6}">
      <dgm:prSet/>
      <dgm:spPr/>
      <dgm:t>
        <a:bodyPr/>
        <a:lstStyle/>
        <a:p>
          <a:endParaRPr lang="fr-FR"/>
        </a:p>
      </dgm:t>
    </dgm:pt>
    <dgm:pt modelId="{6D61920F-C485-8844-88BC-4D15359DF70C}" type="sibTrans" cxnId="{54781051-2D62-364A-8186-95430CD42EE6}">
      <dgm:prSet/>
      <dgm:spPr/>
      <dgm:t>
        <a:bodyPr/>
        <a:lstStyle/>
        <a:p>
          <a:endParaRPr lang="fr-FR"/>
        </a:p>
      </dgm:t>
    </dgm:pt>
    <dgm:pt modelId="{A608EFDB-A84D-9647-8265-F252254B6642}">
      <dgm:prSet phldrT="[Texte]"/>
      <dgm:spPr/>
      <dgm:t>
        <a:bodyPr/>
        <a:lstStyle/>
        <a:p>
          <a:r>
            <a:rPr lang="fr-FR" dirty="0" err="1"/>
            <a:t>Padj</a:t>
          </a:r>
          <a:r>
            <a:rPr lang="fr-FR" dirty="0"/>
            <a:t>-value &lt;0,05</a:t>
          </a:r>
        </a:p>
      </dgm:t>
    </dgm:pt>
    <dgm:pt modelId="{AF0A751C-B110-FD4A-9BF9-A257483B8E50}" type="parTrans" cxnId="{FCBBCFC9-51B4-F741-BABC-B63A2832121C}">
      <dgm:prSet/>
      <dgm:spPr/>
      <dgm:t>
        <a:bodyPr/>
        <a:lstStyle/>
        <a:p>
          <a:endParaRPr lang="fr-FR"/>
        </a:p>
      </dgm:t>
    </dgm:pt>
    <dgm:pt modelId="{9C8B5A2D-8370-8647-8F06-EFEF861CFCF6}" type="sibTrans" cxnId="{FCBBCFC9-51B4-F741-BABC-B63A2832121C}">
      <dgm:prSet/>
      <dgm:spPr/>
      <dgm:t>
        <a:bodyPr/>
        <a:lstStyle/>
        <a:p>
          <a:endParaRPr lang="fr-FR"/>
        </a:p>
      </dgm:t>
    </dgm:pt>
    <dgm:pt modelId="{61771923-7CB9-6F4C-BB7B-56A2AAC20F71}">
      <dgm:prSet phldrT="[Texte]"/>
      <dgm:spPr/>
      <dgm:t>
        <a:bodyPr/>
        <a:lstStyle/>
        <a:p>
          <a:r>
            <a:rPr lang="fr-FR" dirty="0" err="1"/>
            <a:t>Visualization</a:t>
          </a:r>
          <a:endParaRPr lang="fr-FR" dirty="0"/>
        </a:p>
      </dgm:t>
    </dgm:pt>
    <dgm:pt modelId="{09BB0AB4-0C91-6A46-AD16-C2179CF00185}" type="parTrans" cxnId="{2F6D9407-7FA5-E740-BF5B-4B39EB09C8A4}">
      <dgm:prSet/>
      <dgm:spPr/>
      <dgm:t>
        <a:bodyPr/>
        <a:lstStyle/>
        <a:p>
          <a:endParaRPr lang="fr-FR"/>
        </a:p>
      </dgm:t>
    </dgm:pt>
    <dgm:pt modelId="{BA4D67DA-1C68-FE45-8788-B3FC0D714B3E}" type="sibTrans" cxnId="{2F6D9407-7FA5-E740-BF5B-4B39EB09C8A4}">
      <dgm:prSet/>
      <dgm:spPr/>
      <dgm:t>
        <a:bodyPr/>
        <a:lstStyle/>
        <a:p>
          <a:endParaRPr lang="fr-FR"/>
        </a:p>
      </dgm:t>
    </dgm:pt>
    <dgm:pt modelId="{D2A119EC-6B48-9E4E-9E0D-F78463B42A6A}">
      <dgm:prSet phldrT="[Texte]"/>
      <dgm:spPr/>
      <dgm:t>
        <a:bodyPr/>
        <a:lstStyle/>
        <a:p>
          <a:r>
            <a:rPr lang="fr-FR" dirty="0" err="1"/>
            <a:t>Heatmap</a:t>
          </a:r>
          <a:endParaRPr lang="fr-FR" dirty="0"/>
        </a:p>
      </dgm:t>
    </dgm:pt>
    <dgm:pt modelId="{C90D48F6-4006-3F41-B2D7-131D40625C22}" type="parTrans" cxnId="{0E7BE3D9-9D03-AD4B-ADC4-8C3570A46B39}">
      <dgm:prSet/>
      <dgm:spPr/>
      <dgm:t>
        <a:bodyPr/>
        <a:lstStyle/>
        <a:p>
          <a:endParaRPr lang="fr-FR"/>
        </a:p>
      </dgm:t>
    </dgm:pt>
    <dgm:pt modelId="{1F15C147-533D-1F45-84B1-3E27B30828B2}" type="sibTrans" cxnId="{0E7BE3D9-9D03-AD4B-ADC4-8C3570A46B39}">
      <dgm:prSet/>
      <dgm:spPr/>
      <dgm:t>
        <a:bodyPr/>
        <a:lstStyle/>
        <a:p>
          <a:endParaRPr lang="fr-FR"/>
        </a:p>
      </dgm:t>
    </dgm:pt>
    <dgm:pt modelId="{5F7A7470-EF1C-AD4E-9D14-D9C31E2E07B9}" type="pres">
      <dgm:prSet presAssocID="{B4778275-68BD-DE45-83EA-56876901AF20}" presName="linearFlow" presStyleCnt="0">
        <dgm:presLayoutVars>
          <dgm:dir/>
          <dgm:animLvl val="lvl"/>
          <dgm:resizeHandles val="exact"/>
        </dgm:presLayoutVars>
      </dgm:prSet>
      <dgm:spPr/>
    </dgm:pt>
    <dgm:pt modelId="{3DA64773-09EE-B749-AAA4-AC99DEAA3E4B}" type="pres">
      <dgm:prSet presAssocID="{527B06A3-D94F-0F46-BA40-683E8D6CCD06}" presName="composite" presStyleCnt="0"/>
      <dgm:spPr/>
    </dgm:pt>
    <dgm:pt modelId="{1CABB91B-5A31-2049-ABC7-CD9DCBBB9FE0}" type="pres">
      <dgm:prSet presAssocID="{527B06A3-D94F-0F46-BA40-683E8D6CCD0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C03F95E-67B7-6348-9551-0E5E5DF23FF4}" type="pres">
      <dgm:prSet presAssocID="{527B06A3-D94F-0F46-BA40-683E8D6CCD06}" presName="descendantText" presStyleLbl="alignAcc1" presStyleIdx="0" presStyleCnt="3">
        <dgm:presLayoutVars>
          <dgm:bulletEnabled val="1"/>
        </dgm:presLayoutVars>
      </dgm:prSet>
      <dgm:spPr/>
    </dgm:pt>
    <dgm:pt modelId="{16740C04-4ADC-0747-8689-3BC52D55731D}" type="pres">
      <dgm:prSet presAssocID="{A159CC0A-58E3-444E-9215-7175BCA2890B}" presName="sp" presStyleCnt="0"/>
      <dgm:spPr/>
    </dgm:pt>
    <dgm:pt modelId="{3146B738-08B1-8140-B76B-CF3A0F027240}" type="pres">
      <dgm:prSet presAssocID="{75FDB43D-01C7-5B46-A8EE-CD81A0C08A3E}" presName="composite" presStyleCnt="0"/>
      <dgm:spPr/>
    </dgm:pt>
    <dgm:pt modelId="{88E9A8F5-9BAC-3E4E-9FB3-197B7AEF3E9B}" type="pres">
      <dgm:prSet presAssocID="{75FDB43D-01C7-5B46-A8EE-CD81A0C08A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43ADC41-B8EB-9146-98BB-5AA67D62F04C}" type="pres">
      <dgm:prSet presAssocID="{75FDB43D-01C7-5B46-A8EE-CD81A0C08A3E}" presName="descendantText" presStyleLbl="alignAcc1" presStyleIdx="1" presStyleCnt="3">
        <dgm:presLayoutVars>
          <dgm:bulletEnabled val="1"/>
        </dgm:presLayoutVars>
      </dgm:prSet>
      <dgm:spPr/>
    </dgm:pt>
    <dgm:pt modelId="{D9C31670-5963-9D41-8BE8-7A6591C032A4}" type="pres">
      <dgm:prSet presAssocID="{18638DB0-143B-494C-B124-CD27B8466B60}" presName="sp" presStyleCnt="0"/>
      <dgm:spPr/>
    </dgm:pt>
    <dgm:pt modelId="{B06C8C69-F14F-0F47-88CC-B372F3B468E8}" type="pres">
      <dgm:prSet presAssocID="{61771923-7CB9-6F4C-BB7B-56A2AAC20F71}" presName="composite" presStyleCnt="0"/>
      <dgm:spPr/>
    </dgm:pt>
    <dgm:pt modelId="{26D3BEA3-4860-D746-8066-58A95A32D432}" type="pres">
      <dgm:prSet presAssocID="{61771923-7CB9-6F4C-BB7B-56A2AAC20F7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78B45A5-16FE-BA46-AD48-59F72E8F6550}" type="pres">
      <dgm:prSet presAssocID="{61771923-7CB9-6F4C-BB7B-56A2AAC20F7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C6B2903-7EC9-8F43-A9F6-592B1A89A199}" type="presOf" srcId="{61771923-7CB9-6F4C-BB7B-56A2AAC20F71}" destId="{26D3BEA3-4860-D746-8066-58A95A32D432}" srcOrd="0" destOrd="0" presId="urn:microsoft.com/office/officeart/2005/8/layout/chevron2"/>
    <dgm:cxn modelId="{2F6D9407-7FA5-E740-BF5B-4B39EB09C8A4}" srcId="{B4778275-68BD-DE45-83EA-56876901AF20}" destId="{61771923-7CB9-6F4C-BB7B-56A2AAC20F71}" srcOrd="2" destOrd="0" parTransId="{09BB0AB4-0C91-6A46-AD16-C2179CF00185}" sibTransId="{BA4D67DA-1C68-FE45-8788-B3FC0D714B3E}"/>
    <dgm:cxn modelId="{54781051-2D62-364A-8186-95430CD42EE6}" srcId="{75FDB43D-01C7-5B46-A8EE-CD81A0C08A3E}" destId="{7A297DBC-2200-A541-B68B-1B4ADA4689AF}" srcOrd="0" destOrd="0" parTransId="{63BD2458-DA87-6446-B27C-1D91DD4A573E}" sibTransId="{6D61920F-C485-8844-88BC-4D15359DF70C}"/>
    <dgm:cxn modelId="{BA8F4956-3CE4-7C44-B906-A1360EDFD3C0}" srcId="{527B06A3-D94F-0F46-BA40-683E8D6CCD06}" destId="{9468A961-3088-5B46-A43E-2FD07F35D950}" srcOrd="1" destOrd="0" parTransId="{215FB595-CC71-F040-86FA-1B0A24CD3E4E}" sibTransId="{18531AE3-BE54-3E44-A663-E7FE8C1BBEF5}"/>
    <dgm:cxn modelId="{32752D71-3A3C-3343-9DE5-A33FC2F58196}" type="presOf" srcId="{527B06A3-D94F-0F46-BA40-683E8D6CCD06}" destId="{1CABB91B-5A31-2049-ABC7-CD9DCBBB9FE0}" srcOrd="0" destOrd="0" presId="urn:microsoft.com/office/officeart/2005/8/layout/chevron2"/>
    <dgm:cxn modelId="{1D73577D-70D7-8E46-B4C6-F4C612B701C8}" srcId="{B4778275-68BD-DE45-83EA-56876901AF20}" destId="{527B06A3-D94F-0F46-BA40-683E8D6CCD06}" srcOrd="0" destOrd="0" parTransId="{B0B69F01-A2D5-7E4A-A5B8-DD796D982F45}" sibTransId="{A159CC0A-58E3-444E-9215-7175BCA2890B}"/>
    <dgm:cxn modelId="{F9670E86-046A-F244-B60C-DC299FE826B3}" type="presOf" srcId="{A608EFDB-A84D-9647-8265-F252254B6642}" destId="{943ADC41-B8EB-9146-98BB-5AA67D62F04C}" srcOrd="0" destOrd="1" presId="urn:microsoft.com/office/officeart/2005/8/layout/chevron2"/>
    <dgm:cxn modelId="{5CCA49A5-EB35-7240-B3CC-3ED4CE3FCD96}" type="presOf" srcId="{D2A119EC-6B48-9E4E-9E0D-F78463B42A6A}" destId="{B78B45A5-16FE-BA46-AD48-59F72E8F6550}" srcOrd="0" destOrd="0" presId="urn:microsoft.com/office/officeart/2005/8/layout/chevron2"/>
    <dgm:cxn modelId="{8311A1AF-F1E5-5841-AB43-116C4BE3AA62}" type="presOf" srcId="{B4778275-68BD-DE45-83EA-56876901AF20}" destId="{5F7A7470-EF1C-AD4E-9D14-D9C31E2E07B9}" srcOrd="0" destOrd="0" presId="urn:microsoft.com/office/officeart/2005/8/layout/chevron2"/>
    <dgm:cxn modelId="{7C496AB8-9BFC-804F-A4B9-1FBD78D3BB8D}" type="presOf" srcId="{F3D0FDA1-4FF2-F840-83AC-956FC16BFDA8}" destId="{9C03F95E-67B7-6348-9551-0E5E5DF23FF4}" srcOrd="0" destOrd="0" presId="urn:microsoft.com/office/officeart/2005/8/layout/chevron2"/>
    <dgm:cxn modelId="{FCBBCFC9-51B4-F741-BABC-B63A2832121C}" srcId="{75FDB43D-01C7-5B46-A8EE-CD81A0C08A3E}" destId="{A608EFDB-A84D-9647-8265-F252254B6642}" srcOrd="1" destOrd="0" parTransId="{AF0A751C-B110-FD4A-9BF9-A257483B8E50}" sibTransId="{9C8B5A2D-8370-8647-8F06-EFEF861CFCF6}"/>
    <dgm:cxn modelId="{E2F195CD-EA9E-3444-979D-339C3F09597E}" type="presOf" srcId="{75FDB43D-01C7-5B46-A8EE-CD81A0C08A3E}" destId="{88E9A8F5-9BAC-3E4E-9FB3-197B7AEF3E9B}" srcOrd="0" destOrd="0" presId="urn:microsoft.com/office/officeart/2005/8/layout/chevron2"/>
    <dgm:cxn modelId="{35E54DD2-5F1F-D240-8FCC-E39943D3954D}" srcId="{527B06A3-D94F-0F46-BA40-683E8D6CCD06}" destId="{F3D0FDA1-4FF2-F840-83AC-956FC16BFDA8}" srcOrd="0" destOrd="0" parTransId="{80524533-6F2F-154B-B9BC-E4358CCC5A9B}" sibTransId="{4EDECC2C-4B41-3546-A306-088352FA9E66}"/>
    <dgm:cxn modelId="{AB36C3D3-EA5F-DD4B-AEEE-68918E218773}" type="presOf" srcId="{7A297DBC-2200-A541-B68B-1B4ADA4689AF}" destId="{943ADC41-B8EB-9146-98BB-5AA67D62F04C}" srcOrd="0" destOrd="0" presId="urn:microsoft.com/office/officeart/2005/8/layout/chevron2"/>
    <dgm:cxn modelId="{26E98DD7-0A2B-0440-8BAB-2EB66E1F8B47}" type="presOf" srcId="{9468A961-3088-5B46-A43E-2FD07F35D950}" destId="{9C03F95E-67B7-6348-9551-0E5E5DF23FF4}" srcOrd="0" destOrd="1" presId="urn:microsoft.com/office/officeart/2005/8/layout/chevron2"/>
    <dgm:cxn modelId="{0E7BE3D9-9D03-AD4B-ADC4-8C3570A46B39}" srcId="{61771923-7CB9-6F4C-BB7B-56A2AAC20F71}" destId="{D2A119EC-6B48-9E4E-9E0D-F78463B42A6A}" srcOrd="0" destOrd="0" parTransId="{C90D48F6-4006-3F41-B2D7-131D40625C22}" sibTransId="{1F15C147-533D-1F45-84B1-3E27B30828B2}"/>
    <dgm:cxn modelId="{D45139E7-6CF3-0246-8532-B29EFD7FE7D8}" srcId="{B4778275-68BD-DE45-83EA-56876901AF20}" destId="{75FDB43D-01C7-5B46-A8EE-CD81A0C08A3E}" srcOrd="1" destOrd="0" parTransId="{33F80FA5-E763-924C-9860-C91255453774}" sibTransId="{18638DB0-143B-494C-B124-CD27B8466B60}"/>
    <dgm:cxn modelId="{31DECF26-CF7D-A944-A859-7E06F7F82BC9}" type="presParOf" srcId="{5F7A7470-EF1C-AD4E-9D14-D9C31E2E07B9}" destId="{3DA64773-09EE-B749-AAA4-AC99DEAA3E4B}" srcOrd="0" destOrd="0" presId="urn:microsoft.com/office/officeart/2005/8/layout/chevron2"/>
    <dgm:cxn modelId="{C6305411-9E72-5543-B734-DE400AE99ED6}" type="presParOf" srcId="{3DA64773-09EE-B749-AAA4-AC99DEAA3E4B}" destId="{1CABB91B-5A31-2049-ABC7-CD9DCBBB9FE0}" srcOrd="0" destOrd="0" presId="urn:microsoft.com/office/officeart/2005/8/layout/chevron2"/>
    <dgm:cxn modelId="{ED379144-B221-9C47-96F8-8885C3C6BDB8}" type="presParOf" srcId="{3DA64773-09EE-B749-AAA4-AC99DEAA3E4B}" destId="{9C03F95E-67B7-6348-9551-0E5E5DF23FF4}" srcOrd="1" destOrd="0" presId="urn:microsoft.com/office/officeart/2005/8/layout/chevron2"/>
    <dgm:cxn modelId="{5FC785B4-7205-AD41-AB22-22EB2AE704DA}" type="presParOf" srcId="{5F7A7470-EF1C-AD4E-9D14-D9C31E2E07B9}" destId="{16740C04-4ADC-0747-8689-3BC52D55731D}" srcOrd="1" destOrd="0" presId="urn:microsoft.com/office/officeart/2005/8/layout/chevron2"/>
    <dgm:cxn modelId="{939970C5-71E1-7340-A1E0-54F8678F887E}" type="presParOf" srcId="{5F7A7470-EF1C-AD4E-9D14-D9C31E2E07B9}" destId="{3146B738-08B1-8140-B76B-CF3A0F027240}" srcOrd="2" destOrd="0" presId="urn:microsoft.com/office/officeart/2005/8/layout/chevron2"/>
    <dgm:cxn modelId="{A175C037-BABB-0842-9D1D-CECA6DF8EF12}" type="presParOf" srcId="{3146B738-08B1-8140-B76B-CF3A0F027240}" destId="{88E9A8F5-9BAC-3E4E-9FB3-197B7AEF3E9B}" srcOrd="0" destOrd="0" presId="urn:microsoft.com/office/officeart/2005/8/layout/chevron2"/>
    <dgm:cxn modelId="{5D3B43F2-298D-664E-9A69-57CB2DD70EA3}" type="presParOf" srcId="{3146B738-08B1-8140-B76B-CF3A0F027240}" destId="{943ADC41-B8EB-9146-98BB-5AA67D62F04C}" srcOrd="1" destOrd="0" presId="urn:microsoft.com/office/officeart/2005/8/layout/chevron2"/>
    <dgm:cxn modelId="{5E03A110-3D46-FA49-9D41-BD37EF2C66B0}" type="presParOf" srcId="{5F7A7470-EF1C-AD4E-9D14-D9C31E2E07B9}" destId="{D9C31670-5963-9D41-8BE8-7A6591C032A4}" srcOrd="3" destOrd="0" presId="urn:microsoft.com/office/officeart/2005/8/layout/chevron2"/>
    <dgm:cxn modelId="{5D2A896C-3E77-5640-BAF2-67957B701553}" type="presParOf" srcId="{5F7A7470-EF1C-AD4E-9D14-D9C31E2E07B9}" destId="{B06C8C69-F14F-0F47-88CC-B372F3B468E8}" srcOrd="4" destOrd="0" presId="urn:microsoft.com/office/officeart/2005/8/layout/chevron2"/>
    <dgm:cxn modelId="{8D4D5737-8164-A24E-AE45-031874B36FE1}" type="presParOf" srcId="{B06C8C69-F14F-0F47-88CC-B372F3B468E8}" destId="{26D3BEA3-4860-D746-8066-58A95A32D432}" srcOrd="0" destOrd="0" presId="urn:microsoft.com/office/officeart/2005/8/layout/chevron2"/>
    <dgm:cxn modelId="{1A1150A7-52D7-9C42-9EC7-A22E063E9042}" type="presParOf" srcId="{B06C8C69-F14F-0F47-88CC-B372F3B468E8}" destId="{B78B45A5-16FE-BA46-AD48-59F72E8F65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BB91B-5A31-2049-ABC7-CD9DCBBB9FE0}">
      <dsp:nvSpPr>
        <dsp:cNvPr id="0" name=""/>
        <dsp:cNvSpPr/>
      </dsp:nvSpPr>
      <dsp:spPr>
        <a:xfrm rot="5400000">
          <a:off x="-299481" y="302193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Peaks</a:t>
          </a:r>
          <a:endParaRPr lang="fr-FR" sz="1300" kern="1200" dirty="0"/>
        </a:p>
      </dsp:txBody>
      <dsp:txXfrm rot="-5400000">
        <a:off x="1" y="449751"/>
        <a:ext cx="894080" cy="598963"/>
      </dsp:txXfrm>
    </dsp:sp>
    <dsp:sp modelId="{9C03F95E-67B7-6348-9551-0E5E5DF23FF4}">
      <dsp:nvSpPr>
        <dsp:cNvPr id="0" name=""/>
        <dsp:cNvSpPr/>
      </dsp:nvSpPr>
      <dsp:spPr>
        <a:xfrm rot="5400000">
          <a:off x="1041638" y="-144846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3x WT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4x KO</a:t>
          </a:r>
        </a:p>
      </dsp:txBody>
      <dsp:txXfrm rot="-5400000">
        <a:off x="894080" y="53774"/>
        <a:ext cx="1290057" cy="943879"/>
      </dsp:txXfrm>
    </dsp:sp>
    <dsp:sp modelId="{88E9A8F5-9BAC-3E4E-9FB3-197B7AEF3E9B}">
      <dsp:nvSpPr>
        <dsp:cNvPr id="0" name=""/>
        <dsp:cNvSpPr/>
      </dsp:nvSpPr>
      <dsp:spPr>
        <a:xfrm rot="5400000">
          <a:off x="-299481" y="1497056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Diffbind</a:t>
          </a:r>
          <a:endParaRPr lang="fr-FR" sz="1300" kern="1200" dirty="0"/>
        </a:p>
      </dsp:txBody>
      <dsp:txXfrm rot="-5400000">
        <a:off x="1" y="1644614"/>
        <a:ext cx="894080" cy="598963"/>
      </dsp:txXfrm>
    </dsp:sp>
    <dsp:sp modelId="{943ADC41-B8EB-9146-98BB-5AA67D62F04C}">
      <dsp:nvSpPr>
        <dsp:cNvPr id="0" name=""/>
        <dsp:cNvSpPr/>
      </dsp:nvSpPr>
      <dsp:spPr>
        <a:xfrm rot="5400000">
          <a:off x="1041638" y="1050016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DeSeq2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Padj</a:t>
          </a:r>
          <a:r>
            <a:rPr lang="fr-FR" sz="1800" kern="1200" dirty="0"/>
            <a:t>-value &lt;0,05</a:t>
          </a:r>
        </a:p>
      </dsp:txBody>
      <dsp:txXfrm rot="-5400000">
        <a:off x="894080" y="1248636"/>
        <a:ext cx="1290057" cy="943879"/>
      </dsp:txXfrm>
    </dsp:sp>
    <dsp:sp modelId="{26D3BEA3-4860-D746-8066-58A95A32D432}">
      <dsp:nvSpPr>
        <dsp:cNvPr id="0" name=""/>
        <dsp:cNvSpPr/>
      </dsp:nvSpPr>
      <dsp:spPr>
        <a:xfrm rot="5400000">
          <a:off x="-299481" y="2691918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Visualization</a:t>
          </a:r>
          <a:endParaRPr lang="fr-FR" sz="1300" kern="1200" dirty="0"/>
        </a:p>
      </dsp:txBody>
      <dsp:txXfrm rot="-5400000">
        <a:off x="1" y="2839476"/>
        <a:ext cx="894080" cy="598963"/>
      </dsp:txXfrm>
    </dsp:sp>
    <dsp:sp modelId="{B78B45A5-16FE-BA46-AD48-59F72E8F6550}">
      <dsp:nvSpPr>
        <dsp:cNvPr id="0" name=""/>
        <dsp:cNvSpPr/>
      </dsp:nvSpPr>
      <dsp:spPr>
        <a:xfrm rot="5400000">
          <a:off x="1041638" y="2244878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Heatmap</a:t>
          </a:r>
          <a:endParaRPr lang="fr-FR" sz="1800" kern="1200" dirty="0"/>
        </a:p>
      </dsp:txBody>
      <dsp:txXfrm rot="-5400000">
        <a:off x="894080" y="2443498"/>
        <a:ext cx="1290057" cy="9438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BB91B-5A31-2049-ABC7-CD9DCBBB9FE0}">
      <dsp:nvSpPr>
        <dsp:cNvPr id="0" name=""/>
        <dsp:cNvSpPr/>
      </dsp:nvSpPr>
      <dsp:spPr>
        <a:xfrm rot="5400000">
          <a:off x="-299481" y="302193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Peaks</a:t>
          </a:r>
          <a:endParaRPr lang="fr-FR" sz="1300" kern="1200" dirty="0"/>
        </a:p>
      </dsp:txBody>
      <dsp:txXfrm rot="-5400000">
        <a:off x="1" y="449751"/>
        <a:ext cx="894080" cy="598963"/>
      </dsp:txXfrm>
    </dsp:sp>
    <dsp:sp modelId="{9C03F95E-67B7-6348-9551-0E5E5DF23FF4}">
      <dsp:nvSpPr>
        <dsp:cNvPr id="0" name=""/>
        <dsp:cNvSpPr/>
      </dsp:nvSpPr>
      <dsp:spPr>
        <a:xfrm rot="5400000">
          <a:off x="1041638" y="-144846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3x WT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4x KO</a:t>
          </a:r>
        </a:p>
      </dsp:txBody>
      <dsp:txXfrm rot="-5400000">
        <a:off x="894080" y="53774"/>
        <a:ext cx="1290057" cy="943879"/>
      </dsp:txXfrm>
    </dsp:sp>
    <dsp:sp modelId="{88E9A8F5-9BAC-3E4E-9FB3-197B7AEF3E9B}">
      <dsp:nvSpPr>
        <dsp:cNvPr id="0" name=""/>
        <dsp:cNvSpPr/>
      </dsp:nvSpPr>
      <dsp:spPr>
        <a:xfrm rot="5400000">
          <a:off x="-299481" y="1497056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Diffbind</a:t>
          </a:r>
          <a:endParaRPr lang="fr-FR" sz="1300" kern="1200" dirty="0"/>
        </a:p>
      </dsp:txBody>
      <dsp:txXfrm rot="-5400000">
        <a:off x="1" y="1644614"/>
        <a:ext cx="894080" cy="598963"/>
      </dsp:txXfrm>
    </dsp:sp>
    <dsp:sp modelId="{943ADC41-B8EB-9146-98BB-5AA67D62F04C}">
      <dsp:nvSpPr>
        <dsp:cNvPr id="0" name=""/>
        <dsp:cNvSpPr/>
      </dsp:nvSpPr>
      <dsp:spPr>
        <a:xfrm rot="5400000">
          <a:off x="1041638" y="1050016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EdgeR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Padj</a:t>
          </a:r>
          <a:r>
            <a:rPr lang="fr-FR" sz="1800" kern="1200" dirty="0"/>
            <a:t>-value &lt;0,05</a:t>
          </a:r>
        </a:p>
      </dsp:txBody>
      <dsp:txXfrm rot="-5400000">
        <a:off x="894080" y="1248636"/>
        <a:ext cx="1290057" cy="943879"/>
      </dsp:txXfrm>
    </dsp:sp>
    <dsp:sp modelId="{26D3BEA3-4860-D746-8066-58A95A32D432}">
      <dsp:nvSpPr>
        <dsp:cNvPr id="0" name=""/>
        <dsp:cNvSpPr/>
      </dsp:nvSpPr>
      <dsp:spPr>
        <a:xfrm rot="5400000">
          <a:off x="-299481" y="2691918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Visualization</a:t>
          </a:r>
          <a:endParaRPr lang="fr-FR" sz="1300" kern="1200" dirty="0"/>
        </a:p>
      </dsp:txBody>
      <dsp:txXfrm rot="-5400000">
        <a:off x="1" y="2839476"/>
        <a:ext cx="894080" cy="598963"/>
      </dsp:txXfrm>
    </dsp:sp>
    <dsp:sp modelId="{B78B45A5-16FE-BA46-AD48-59F72E8F6550}">
      <dsp:nvSpPr>
        <dsp:cNvPr id="0" name=""/>
        <dsp:cNvSpPr/>
      </dsp:nvSpPr>
      <dsp:spPr>
        <a:xfrm rot="5400000">
          <a:off x="1041638" y="2244878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Heatmap</a:t>
          </a:r>
          <a:endParaRPr lang="fr-FR" sz="1800" kern="1200" dirty="0"/>
        </a:p>
      </dsp:txBody>
      <dsp:txXfrm rot="-5400000">
        <a:off x="894080" y="2443498"/>
        <a:ext cx="1290057" cy="943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C7BDE-BD75-DF40-B723-5C24BAE91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CB494-6AD2-C745-8801-D4F1FF69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36265-32F5-9A40-9D36-F2D8B73A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AC635-7FAA-6342-8118-E84F988B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573408-A35E-B149-9B12-DEDCB97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AC1C8-8845-F14A-8696-D7C675DB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90CB20-2243-8C45-AB6F-25FE71C4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F590F-2543-354F-AF1C-7E7F9C3C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FD3DF-A570-6C42-9C2E-F00342AD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6C4FF6-B11B-D24E-A438-09E2164F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21F95C-D85C-414B-A683-7E9D62043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D1DA98-3306-C943-9D64-A6EA3C59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67D45C-ABD8-7546-87CD-3928018C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2C6549-A388-6940-9D4A-FF13E3F8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73D337-E88F-4A49-9818-6ED4D619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98B0A-AE84-A44B-A4F5-9A5B29F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B3269-941A-7140-84A4-35160360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C4384-5D2F-CA49-AB4F-36B9867C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8DCEE-B251-BB49-8EB8-EF4340F2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E88F8-9E1F-B84E-90BD-50D1ACED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2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CAF3-0FAD-1045-8375-A2F0931E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4E27EB-80FE-E948-8728-DA8469FB1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D4EC7D-DF55-0744-BCD7-CE0B9C61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C54219-CC47-BC47-B83E-0D9A4A0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3EC11A-A42A-944D-912D-7B9F143E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2AD58-475C-244F-A8B9-88C5B8B8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8A20E-7560-0D49-BD4C-0AF95A42E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39C44-AFD2-F14D-8F03-D031339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D599BE-1B3D-F84E-9525-7FF5CCC0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87D47C-5E48-B24B-A765-B6DB5265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211C1D-41A7-DB41-937A-F9B15B6C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0B12C-BC72-A144-ABEC-CE9A1217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7D61BF-46DA-0848-87BF-EB7EFB929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2ABA18-6545-E54C-A7E1-E9CA02FDE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223167-CF72-4946-83C3-436D13FAA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617F10-DD3E-EF43-B73D-EE9DC750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A1BDA7-572D-D043-B3F8-BE3A367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5663F2-7D55-3246-B0E4-68996E4C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91D86A-B9AC-4F4C-9C0D-D7C2A159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A4CF5-D7D6-934D-B80A-5A88C18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84259A-919D-1244-875E-52B6AD2F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A9DADA-E7DE-6A45-A9AC-E85BB0C8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7B25DA-4891-E047-A590-5CDB4FA9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E7693AD-30BF-5848-B5AC-2424532B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1A5737-9563-2A45-A386-6C95EDC5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D8951B-185A-7A40-89A6-73925F0C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30DB7-118B-BF4C-B353-6A13C92D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E0F50-4EF8-6F4C-AB50-9FE49FA9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0EEC44-BA6B-054C-8FF7-070DA0E0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3D2F9-A274-EF46-B3E2-DADDEA9A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CF0357-3378-7243-98D5-23BC4E39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81AEAC-EAF1-3A41-9195-5BA765FF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54F1F-B4F8-0245-8E06-DC8B113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B4828E-F26A-EC47-9CD1-1AFAB31A3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DB1A3C-6BA2-0541-B3A9-4308BC79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600521-57D7-5F46-A68B-24ADF796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5D33FA-62A5-E349-B8BF-94D2937A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E80D4B-1A4D-1946-9D8D-15C8644B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21832EA-9B7B-384C-8E3A-EB56700A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95FA89-1A1C-E447-8708-882B9A14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901D47-C190-8B4E-8D70-0C497506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F11A-DD5A-8144-BA3B-DB662BCC5028}" type="datetimeFigureOut">
              <a:rPr lang="en-US" smtClean="0"/>
              <a:t>1/21/22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2AFDC-9D72-684D-81DD-B18C6D67E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D766BB-4642-2F48-B464-570FF46AD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(null)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lumc.nl/dsanleongranado/ATAC-seq-snakemak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6D4EF-2127-FE40-B33C-7D6DA5BB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DN1 ATAC-seq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0B1ADC-84DC-8F4F-8972-62AB2AB2B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Veronica</a:t>
            </a:r>
          </a:p>
        </p:txBody>
      </p:sp>
    </p:spTree>
    <p:extLst>
      <p:ext uri="{BB962C8B-B14F-4D97-AF65-F5344CB8AC3E}">
        <p14:creationId xmlns:p14="http://schemas.microsoft.com/office/powerpoint/2010/main" val="416982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C23D5D-7ED5-244C-B861-6143DD10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38"/>
            <a:ext cx="12192000" cy="47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F397F4-21D3-E64B-AD0A-AFC23BAC7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7"/>
          <a:stretch/>
        </p:blipFill>
        <p:spPr>
          <a:xfrm>
            <a:off x="850232" y="2049898"/>
            <a:ext cx="11341768" cy="27582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B391382-F927-E140-874D-061EE89F8C5A}"/>
              </a:ext>
            </a:extLst>
          </p:cNvPr>
          <p:cNvSpPr txBox="1"/>
          <p:nvPr/>
        </p:nvSpPr>
        <p:spPr>
          <a:xfrm>
            <a:off x="152400" y="296733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B3D16D-BA6D-D042-A0CD-C514CE5C5E7A}"/>
              </a:ext>
            </a:extLst>
          </p:cNvPr>
          <p:cNvSpPr txBox="1"/>
          <p:nvPr/>
        </p:nvSpPr>
        <p:spPr>
          <a:xfrm>
            <a:off x="152400" y="220229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87B6B8-5CE0-4645-BDB8-164530CAD1DB}"/>
              </a:ext>
            </a:extLst>
          </p:cNvPr>
          <p:cNvSpPr txBox="1"/>
          <p:nvPr/>
        </p:nvSpPr>
        <p:spPr>
          <a:xfrm>
            <a:off x="152400" y="373237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1C391C-EE35-8744-908A-D5A4FE7261D2}"/>
              </a:ext>
            </a:extLst>
          </p:cNvPr>
          <p:cNvSpPr txBox="1"/>
          <p:nvPr/>
        </p:nvSpPr>
        <p:spPr>
          <a:xfrm>
            <a:off x="633663" y="242154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092533-AF6C-3B4A-80A8-5ED5A0064EFB}"/>
              </a:ext>
            </a:extLst>
          </p:cNvPr>
          <p:cNvSpPr txBox="1"/>
          <p:nvPr/>
        </p:nvSpPr>
        <p:spPr>
          <a:xfrm>
            <a:off x="633663" y="201458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38F4756-76FF-3247-893B-49D48C220E3B}"/>
              </a:ext>
            </a:extLst>
          </p:cNvPr>
          <p:cNvSpPr txBox="1"/>
          <p:nvPr/>
        </p:nvSpPr>
        <p:spPr>
          <a:xfrm>
            <a:off x="633663" y="318541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585425-6FF1-574A-803F-E42F76133E6C}"/>
              </a:ext>
            </a:extLst>
          </p:cNvPr>
          <p:cNvSpPr txBox="1"/>
          <p:nvPr/>
        </p:nvSpPr>
        <p:spPr>
          <a:xfrm>
            <a:off x="633663" y="277845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9638FD-E03F-4C43-9791-6230FDC006C5}"/>
              </a:ext>
            </a:extLst>
          </p:cNvPr>
          <p:cNvSpPr txBox="1"/>
          <p:nvPr/>
        </p:nvSpPr>
        <p:spPr>
          <a:xfrm>
            <a:off x="633663" y="396171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13EE4F4-E1AF-3D45-A885-3F4D15FD3C95}"/>
              </a:ext>
            </a:extLst>
          </p:cNvPr>
          <p:cNvSpPr txBox="1"/>
          <p:nvPr/>
        </p:nvSpPr>
        <p:spPr>
          <a:xfrm>
            <a:off x="633663" y="355475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11F80501-8E32-C94D-8053-C7585AB8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Bcl11b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4B404F-504B-E14E-B51E-B6E7E9EF4A39}"/>
              </a:ext>
            </a:extLst>
          </p:cNvPr>
          <p:cNvSpPr txBox="1"/>
          <p:nvPr/>
        </p:nvSpPr>
        <p:spPr>
          <a:xfrm>
            <a:off x="10892590" y="543827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Promoter</a:t>
            </a:r>
          </a:p>
        </p:txBody>
      </p:sp>
    </p:spTree>
    <p:extLst>
      <p:ext uri="{BB962C8B-B14F-4D97-AF65-F5344CB8AC3E}">
        <p14:creationId xmlns:p14="http://schemas.microsoft.com/office/powerpoint/2010/main" val="253945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A42870-64A3-0C45-B26B-C4DBEE85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9"/>
          <a:stretch/>
        </p:blipFill>
        <p:spPr>
          <a:xfrm>
            <a:off x="1122948" y="1905501"/>
            <a:ext cx="10833767" cy="304699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F9CA86-25AC-3047-8C17-72E013CC3FF7}"/>
              </a:ext>
            </a:extLst>
          </p:cNvPr>
          <p:cNvSpPr txBox="1"/>
          <p:nvPr/>
        </p:nvSpPr>
        <p:spPr>
          <a:xfrm>
            <a:off x="393032" y="285825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41934B-4582-5C4D-8E29-1B3AFD989CBC}"/>
              </a:ext>
            </a:extLst>
          </p:cNvPr>
          <p:cNvSpPr txBox="1"/>
          <p:nvPr/>
        </p:nvSpPr>
        <p:spPr>
          <a:xfrm>
            <a:off x="393032" y="209321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198140-4B49-CE48-A996-3472E4F696F2}"/>
              </a:ext>
            </a:extLst>
          </p:cNvPr>
          <p:cNvSpPr txBox="1"/>
          <p:nvPr/>
        </p:nvSpPr>
        <p:spPr>
          <a:xfrm>
            <a:off x="393032" y="362329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219B18-6769-8B49-9093-B1D476B77012}"/>
              </a:ext>
            </a:extLst>
          </p:cNvPr>
          <p:cNvSpPr txBox="1"/>
          <p:nvPr/>
        </p:nvSpPr>
        <p:spPr>
          <a:xfrm>
            <a:off x="874295" y="231246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2FD4E0-1614-9049-83D6-CB3859EBAE92}"/>
              </a:ext>
            </a:extLst>
          </p:cNvPr>
          <p:cNvSpPr txBox="1"/>
          <p:nvPr/>
        </p:nvSpPr>
        <p:spPr>
          <a:xfrm>
            <a:off x="874295" y="190550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C59007-C384-5D44-9038-A593E615CCB8}"/>
              </a:ext>
            </a:extLst>
          </p:cNvPr>
          <p:cNvSpPr txBox="1"/>
          <p:nvPr/>
        </p:nvSpPr>
        <p:spPr>
          <a:xfrm>
            <a:off x="874295" y="307633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821B59-8C00-B843-B617-21CCAAE6A9D7}"/>
              </a:ext>
            </a:extLst>
          </p:cNvPr>
          <p:cNvSpPr txBox="1"/>
          <p:nvPr/>
        </p:nvSpPr>
        <p:spPr>
          <a:xfrm>
            <a:off x="874295" y="266937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B9A53E-10CE-E042-A75F-C7E506C58DC1}"/>
              </a:ext>
            </a:extLst>
          </p:cNvPr>
          <p:cNvSpPr txBox="1"/>
          <p:nvPr/>
        </p:nvSpPr>
        <p:spPr>
          <a:xfrm>
            <a:off x="874295" y="385263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A25345-1CDF-3245-A24C-46C75080DA3D}"/>
              </a:ext>
            </a:extLst>
          </p:cNvPr>
          <p:cNvSpPr txBox="1"/>
          <p:nvPr/>
        </p:nvSpPr>
        <p:spPr>
          <a:xfrm>
            <a:off x="874295" y="344567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" name="Titre 13">
            <a:extLst>
              <a:ext uri="{FF2B5EF4-FFF2-40B4-BE49-F238E27FC236}">
                <a16:creationId xmlns:a16="http://schemas.microsoft.com/office/drawing/2014/main" id="{C74A9BA6-DE90-B345-86EF-9C4F13F1C7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Cd8b1</a:t>
            </a:r>
          </a:p>
        </p:txBody>
      </p:sp>
    </p:spTree>
    <p:extLst>
      <p:ext uri="{BB962C8B-B14F-4D97-AF65-F5344CB8AC3E}">
        <p14:creationId xmlns:p14="http://schemas.microsoft.com/office/powerpoint/2010/main" val="270127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7B3FA-9798-6146-93EB-35FF4F4B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calling: MACS2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AB1BFD-4DEF-C241-A27E-4098583B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296"/>
            <a:ext cx="2485059" cy="123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009558-4E96-3548-BC7C-87FCD44B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3" y="228600"/>
            <a:ext cx="6400800" cy="6400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726474-54F6-904B-8C60-492FC5E702B2}"/>
              </a:ext>
            </a:extLst>
          </p:cNvPr>
          <p:cNvSpPr txBox="1"/>
          <p:nvPr/>
        </p:nvSpPr>
        <p:spPr>
          <a:xfrm>
            <a:off x="5287617" y="3667539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28992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1876F3-5125-2940-B51E-9D7A8C4DB1F3}"/>
              </a:ext>
            </a:extLst>
          </p:cNvPr>
          <p:cNvSpPr txBox="1"/>
          <p:nvPr/>
        </p:nvSpPr>
        <p:spPr>
          <a:xfrm>
            <a:off x="5287616" y="532074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24902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FFA821-8AC6-ED4C-AA33-282E400C0CC6}"/>
              </a:ext>
            </a:extLst>
          </p:cNvPr>
          <p:cNvSpPr txBox="1"/>
          <p:nvPr/>
        </p:nvSpPr>
        <p:spPr>
          <a:xfrm>
            <a:off x="5287615" y="176191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37473</a:t>
            </a:r>
          </a:p>
        </p:txBody>
      </p:sp>
    </p:spTree>
    <p:extLst>
      <p:ext uri="{BB962C8B-B14F-4D97-AF65-F5344CB8AC3E}">
        <p14:creationId xmlns:p14="http://schemas.microsoft.com/office/powerpoint/2010/main" val="157831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9E93B3-8E60-EE48-9D5A-13056ACA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32381B3-83D9-C946-B227-A53EF1584AD2}"/>
              </a:ext>
            </a:extLst>
          </p:cNvPr>
          <p:cNvSpPr txBox="1"/>
          <p:nvPr/>
        </p:nvSpPr>
        <p:spPr>
          <a:xfrm>
            <a:off x="160420" y="2021304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63% </a:t>
            </a:r>
            <a:r>
              <a:rPr lang="en-US" dirty="0"/>
              <a:t>of WT1 peaks overlap </a:t>
            </a:r>
          </a:p>
          <a:p>
            <a:r>
              <a:rPr lang="en-US" dirty="0"/>
              <a:t>with WT2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3828F3-7F9A-6445-8F01-FE350CC491C1}"/>
              </a:ext>
            </a:extLst>
          </p:cNvPr>
          <p:cNvSpPr txBox="1"/>
          <p:nvPr/>
        </p:nvSpPr>
        <p:spPr>
          <a:xfrm>
            <a:off x="160419" y="3429000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73% </a:t>
            </a:r>
            <a:r>
              <a:rPr lang="en-US" dirty="0"/>
              <a:t>of WT2 peaks overlap </a:t>
            </a:r>
          </a:p>
          <a:p>
            <a:r>
              <a:rPr lang="en-US" dirty="0"/>
              <a:t>with WT1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C8C8F76-D43E-B74E-841E-54CDCDDB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WT1 and WT2</a:t>
            </a:r>
          </a:p>
        </p:txBody>
      </p:sp>
    </p:spTree>
    <p:extLst>
      <p:ext uri="{BB962C8B-B14F-4D97-AF65-F5344CB8AC3E}">
        <p14:creationId xmlns:p14="http://schemas.microsoft.com/office/powerpoint/2010/main" val="14256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116AFF-D31E-054A-A0E5-CF126C4D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" y="3319773"/>
            <a:ext cx="4571619" cy="6920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D504C39-33E3-A74F-B7EE-C7CAFBA8B4AF}"/>
              </a:ext>
            </a:extLst>
          </p:cNvPr>
          <p:cNvSpPr txBox="1"/>
          <p:nvPr/>
        </p:nvSpPr>
        <p:spPr>
          <a:xfrm>
            <a:off x="561863" y="224589"/>
            <a:ext cx="71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64B4D-DFC9-134E-BA8F-2F58395878EE}"/>
              </a:ext>
            </a:extLst>
          </p:cNvPr>
          <p:cNvSpPr txBox="1"/>
          <p:nvPr/>
        </p:nvSpPr>
        <p:spPr>
          <a:xfrm>
            <a:off x="561863" y="1572126"/>
            <a:ext cx="534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2xWT versus 1xKO</a:t>
            </a:r>
          </a:p>
          <a:p>
            <a:endParaRPr lang="en-US" dirty="0"/>
          </a:p>
          <a:p>
            <a:r>
              <a:rPr lang="en-US" dirty="0"/>
              <a:t>Homer </a:t>
            </a:r>
            <a:r>
              <a:rPr lang="fr-FR" b="1" dirty="0" err="1"/>
              <a:t>getDifferentialPeaks</a:t>
            </a:r>
            <a:r>
              <a:rPr lang="fr-FR" b="1" dirty="0"/>
              <a:t> FC &gt; 4 </a:t>
            </a:r>
            <a:r>
              <a:rPr lang="fr-FR" b="1"/>
              <a:t>/ p-value &lt;0.05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F66B23-687D-4F4A-8394-F4171120647A}"/>
              </a:ext>
            </a:extLst>
          </p:cNvPr>
          <p:cNvSpPr txBox="1"/>
          <p:nvPr/>
        </p:nvSpPr>
        <p:spPr>
          <a:xfrm>
            <a:off x="470243" y="4651458"/>
            <a:ext cx="4571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size less accessible peaks: 320bp (SD=113bp)</a:t>
            </a:r>
          </a:p>
          <a:p>
            <a:endParaRPr lang="en-US" dirty="0"/>
          </a:p>
          <a:p>
            <a:r>
              <a:rPr lang="en-US" dirty="0"/>
              <a:t>Average size more accessible peaks: 284bp (SD=145bp)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5D5E61-EF6A-AE41-A2E7-50018AEE87B5}"/>
              </a:ext>
            </a:extLst>
          </p:cNvPr>
          <p:cNvSpPr txBox="1"/>
          <p:nvPr/>
        </p:nvSpPr>
        <p:spPr>
          <a:xfrm>
            <a:off x="622643" y="3022348"/>
            <a:ext cx="36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to WT: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D8A45-C1E8-194F-9F63-D3510B1A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09" y="0"/>
            <a:ext cx="330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94950F-970D-304F-B3AE-D321D75B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3" y="504658"/>
            <a:ext cx="11099800" cy="21590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D15ADE-9E14-D74A-A044-300FC554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663" y="3429000"/>
            <a:ext cx="4356100" cy="1765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749FAA-F9D4-B240-8CB1-68E77B7DA6B9}"/>
              </a:ext>
            </a:extLst>
          </p:cNvPr>
          <p:cNvSpPr txBox="1"/>
          <p:nvPr/>
        </p:nvSpPr>
        <p:spPr>
          <a:xfrm>
            <a:off x="605925" y="3059668"/>
            <a:ext cx="4523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 DN1 analyzed</a:t>
            </a:r>
          </a:p>
          <a:p>
            <a:endParaRPr lang="en-US" dirty="0"/>
          </a:p>
          <a:p>
            <a:r>
              <a:rPr lang="en-US" dirty="0"/>
              <a:t>99% Aligned reads (10M reads)</a:t>
            </a:r>
          </a:p>
          <a:p>
            <a:r>
              <a:rPr lang="en-US" dirty="0" err="1"/>
              <a:t>Phred</a:t>
            </a:r>
            <a:r>
              <a:rPr lang="en-US" dirty="0"/>
              <a:t> &gt; 35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6308C65C-B01C-8B47-9F31-EBF3E8D70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94557"/>
              </p:ext>
            </p:extLst>
          </p:nvPr>
        </p:nvGraphicFramePr>
        <p:xfrm>
          <a:off x="766346" y="4813994"/>
          <a:ext cx="39035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790">
                  <a:extLst>
                    <a:ext uri="{9D8B030D-6E8A-4147-A177-3AD203B41FA5}">
                      <a16:colId xmlns:a16="http://schemas.microsoft.com/office/drawing/2014/main" val="1232292421"/>
                    </a:ext>
                  </a:extLst>
                </a:gridCol>
                <a:gridCol w="1951790">
                  <a:extLst>
                    <a:ext uri="{9D8B030D-6E8A-4147-A177-3AD203B41FA5}">
                      <a16:colId xmlns:a16="http://schemas.microsoft.com/office/drawing/2014/main" val="65876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Peaks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65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58066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9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42862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745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2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515FB7-ED5A-384B-820E-91E7E9B2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98"/>
            <a:ext cx="12192000" cy="3955004"/>
          </a:xfrm>
          <a:prstGeom prst="rect">
            <a:avLst/>
          </a:prstGeom>
        </p:spPr>
      </p:pic>
      <p:sp>
        <p:nvSpPr>
          <p:cNvPr id="4" name="Titre 13">
            <a:extLst>
              <a:ext uri="{FF2B5EF4-FFF2-40B4-BE49-F238E27FC236}">
                <a16:creationId xmlns:a16="http://schemas.microsoft.com/office/drawing/2014/main" id="{1FF8E14B-2A59-934D-A2E3-71CE720292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Bcl11b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553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DFB14B-3DBC-BA49-9087-B57F7F29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48F5323-4EC2-A54A-9F29-9A7CDDDC18F0}"/>
              </a:ext>
            </a:extLst>
          </p:cNvPr>
          <p:cNvSpPr txBox="1"/>
          <p:nvPr/>
        </p:nvSpPr>
        <p:spPr>
          <a:xfrm>
            <a:off x="128337" y="3801979"/>
            <a:ext cx="3064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64% of WT1 overlaps with WT2</a:t>
            </a:r>
          </a:p>
          <a:p>
            <a:endParaRPr lang="en-US" dirty="0"/>
          </a:p>
          <a:p>
            <a:r>
              <a:rPr lang="en-US" dirty="0"/>
              <a:t>88% of WT2 overlaps with WT1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7A22C0-5BF1-4D47-B753-5687BBC06751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Replicates</a:t>
            </a:r>
          </a:p>
        </p:txBody>
      </p:sp>
    </p:spTree>
    <p:extLst>
      <p:ext uri="{BB962C8B-B14F-4D97-AF65-F5344CB8AC3E}">
        <p14:creationId xmlns:p14="http://schemas.microsoft.com/office/powerpoint/2010/main" val="206349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3E73AB-6D29-AB40-9915-E226627D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61950"/>
            <a:ext cx="9677400" cy="6134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B0CA19-3AA7-FB49-ADC1-C663010784A8}"/>
              </a:ext>
            </a:extLst>
          </p:cNvPr>
          <p:cNvSpPr/>
          <p:nvPr/>
        </p:nvSpPr>
        <p:spPr>
          <a:xfrm>
            <a:off x="7555832" y="1395663"/>
            <a:ext cx="352926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350B8-D0BE-2C4B-AA3B-D37A5A32AE83}"/>
              </a:ext>
            </a:extLst>
          </p:cNvPr>
          <p:cNvSpPr/>
          <p:nvPr/>
        </p:nvSpPr>
        <p:spPr>
          <a:xfrm>
            <a:off x="877303" y="1491915"/>
            <a:ext cx="5812255" cy="208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3D0D214-EF8C-2B4A-97D9-1987B84A3797}"/>
              </a:ext>
            </a:extLst>
          </p:cNvPr>
          <p:cNvSpPr txBox="1"/>
          <p:nvPr/>
        </p:nvSpPr>
        <p:spPr>
          <a:xfrm>
            <a:off x="2275473" y="1548063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OP9 co-culture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F9F2CA-D4DB-E942-9CC2-2680D107572A}"/>
              </a:ext>
            </a:extLst>
          </p:cNvPr>
          <p:cNvSpPr txBox="1"/>
          <p:nvPr/>
        </p:nvSpPr>
        <p:spPr>
          <a:xfrm>
            <a:off x="8477752" y="1584157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</a:t>
            </a:r>
            <a:r>
              <a:rPr lang="en-US" dirty="0" err="1"/>
              <a:t>Immgen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EE5ABA-E7E1-4445-948F-CBBABC66697B}"/>
              </a:ext>
            </a:extLst>
          </p:cNvPr>
          <p:cNvSpPr txBox="1"/>
          <p:nvPr/>
        </p:nvSpPr>
        <p:spPr>
          <a:xfrm>
            <a:off x="9673389" y="2406316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40% of </a:t>
            </a:r>
            <a:r>
              <a:rPr lang="en-US" dirty="0" err="1"/>
              <a:t>Immgen</a:t>
            </a:r>
            <a:r>
              <a:rPr lang="en-US" dirty="0"/>
              <a:t> peaks overlap with the OP9 DN1 peaks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1848D6-232D-B44C-AFED-F37E80D818CC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and OP9 peaks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4547AF-0A72-E64E-844C-433F39486B1F}"/>
              </a:ext>
            </a:extLst>
          </p:cNvPr>
          <p:cNvSpPr txBox="1"/>
          <p:nvPr/>
        </p:nvSpPr>
        <p:spPr>
          <a:xfrm>
            <a:off x="352927" y="3066460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81% of OP9 peaks overlap with the </a:t>
            </a:r>
            <a:r>
              <a:rPr lang="en-US" dirty="0" err="1"/>
              <a:t>Immgen</a:t>
            </a:r>
            <a:r>
              <a:rPr lang="en-US" dirty="0"/>
              <a:t>  peaks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66E2970-AC4D-604C-82E9-311B23ED7EAD}"/>
              </a:ext>
            </a:extLst>
          </p:cNvPr>
          <p:cNvSpPr txBox="1"/>
          <p:nvPr/>
        </p:nvSpPr>
        <p:spPr>
          <a:xfrm>
            <a:off x="352927" y="6096000"/>
            <a:ext cx="1166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OP9 ATAC-seq detects less peaks than the </a:t>
            </a:r>
            <a:r>
              <a:rPr lang="en-US" dirty="0" err="1"/>
              <a:t>Immgen</a:t>
            </a:r>
            <a:r>
              <a:rPr lang="en-US" dirty="0"/>
              <a:t> DN1 but most of them are overlap. With our dataset we might be missing some change in accessibility at certain loci.</a:t>
            </a:r>
          </a:p>
        </p:txBody>
      </p:sp>
    </p:spTree>
    <p:extLst>
      <p:ext uri="{BB962C8B-B14F-4D97-AF65-F5344CB8AC3E}">
        <p14:creationId xmlns:p14="http://schemas.microsoft.com/office/powerpoint/2010/main" val="206569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189FAD-8DDE-934F-9CD4-4C2B7299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28"/>
            <a:ext cx="10515600" cy="6620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19AD19BA-AAAB-7A4E-8F65-E1B933E83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3" b="27372"/>
          <a:stretch/>
        </p:blipFill>
        <p:spPr bwMode="auto">
          <a:xfrm>
            <a:off x="2739962" y="138016"/>
            <a:ext cx="8193505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2" name="Image 11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9CFF4831-7E7E-F240-A2B3-031ED8EE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99" y="899525"/>
            <a:ext cx="421197" cy="421197"/>
          </a:xfrm>
          <a:prstGeom prst="rect">
            <a:avLst/>
          </a:prstGeom>
        </p:spPr>
      </p:pic>
      <p:pic>
        <p:nvPicPr>
          <p:cNvPr id="13" name="Image 12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8A6802AD-40D3-9847-978A-1F6E4664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16" y="899525"/>
            <a:ext cx="421197" cy="42119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6D0BEC-4172-E84A-8446-1AED4511E093}"/>
              </a:ext>
            </a:extLst>
          </p:cNvPr>
          <p:cNvSpPr txBox="1"/>
          <p:nvPr/>
        </p:nvSpPr>
        <p:spPr>
          <a:xfrm>
            <a:off x="2209800" y="270657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Morc3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eur en arc 20">
            <a:extLst>
              <a:ext uri="{FF2B5EF4-FFF2-40B4-BE49-F238E27FC236}">
                <a16:creationId xmlns:a16="http://schemas.microsoft.com/office/drawing/2014/main" id="{F7413414-7525-704A-AAD7-09CC1A86902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657152" y="1757896"/>
            <a:ext cx="1518409" cy="83211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6" name="Connecteur en angle 15">
            <a:extLst>
              <a:ext uri="{FF2B5EF4-FFF2-40B4-BE49-F238E27FC236}">
                <a16:creationId xmlns:a16="http://schemas.microsoft.com/office/drawing/2014/main" id="{150D24B0-9081-6A49-ABF0-AE5A85CBBFBA}"/>
              </a:ext>
            </a:extLst>
          </p:cNvPr>
          <p:cNvCxnSpPr/>
          <p:nvPr/>
        </p:nvCxnSpPr>
        <p:spPr bwMode="auto">
          <a:xfrm rot="5400000" flipH="1" flipV="1">
            <a:off x="7594980" y="1497124"/>
            <a:ext cx="1499092" cy="1372977"/>
          </a:xfrm>
          <a:prstGeom prst="bentConnector3">
            <a:avLst/>
          </a:prstGeom>
          <a:solidFill>
            <a:srgbClr val="007CC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6B2C73A-3A4C-D040-B0F8-F757882FE706}"/>
              </a:ext>
            </a:extLst>
          </p:cNvPr>
          <p:cNvSpPr txBox="1"/>
          <p:nvPr/>
        </p:nvSpPr>
        <p:spPr>
          <a:xfrm>
            <a:off x="834452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FF5468-E493-804A-B496-53F9AB7D84B2}"/>
              </a:ext>
            </a:extLst>
          </p:cNvPr>
          <p:cNvSpPr txBox="1"/>
          <p:nvPr/>
        </p:nvSpPr>
        <p:spPr>
          <a:xfrm>
            <a:off x="521089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3E8B6D2-EA6A-5848-9461-1174137AA5BF}"/>
              </a:ext>
            </a:extLst>
          </p:cNvPr>
          <p:cNvSpPr txBox="1"/>
          <p:nvPr/>
        </p:nvSpPr>
        <p:spPr>
          <a:xfrm>
            <a:off x="9286023" y="2155665"/>
            <a:ext cx="329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identified with:</a:t>
            </a:r>
          </a:p>
          <a:p>
            <a:r>
              <a:rPr lang="en-US" dirty="0"/>
              <a:t>	- FACS </a:t>
            </a:r>
          </a:p>
          <a:p>
            <a:r>
              <a:rPr lang="en-US" dirty="0"/>
              <a:t>	-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C33F12A-12DE-074C-8FF7-D5E69A39C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9823"/>
            <a:ext cx="7141127" cy="1603429"/>
          </a:xfrm>
          <a:prstGeom prst="rect">
            <a:avLst/>
          </a:prstGeom>
        </p:spPr>
      </p:pic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0D0A5D-161F-A44A-BFAF-1B9814373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168" y="3366647"/>
            <a:ext cx="3532632" cy="32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81C585-F4E2-284A-9F4E-91BFAA4A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115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78D6843-CE09-2243-B686-D5D7B2FD4EF7}"/>
              </a:ext>
            </a:extLst>
          </p:cNvPr>
          <p:cNvSpPr txBox="1"/>
          <p:nvPr/>
        </p:nvSpPr>
        <p:spPr>
          <a:xfrm>
            <a:off x="4300152" y="48191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58065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9C25A61-4D22-4447-9349-DBA7AA11BC16}"/>
              </a:ext>
            </a:extLst>
          </p:cNvPr>
          <p:cNvSpPr txBox="1"/>
          <p:nvPr/>
        </p:nvSpPr>
        <p:spPr>
          <a:xfrm>
            <a:off x="4300152" y="55396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42861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CB4737-7926-954A-8846-6DCE263D2C7B}"/>
              </a:ext>
            </a:extLst>
          </p:cNvPr>
          <p:cNvSpPr txBox="1"/>
          <p:nvPr/>
        </p:nvSpPr>
        <p:spPr>
          <a:xfrm>
            <a:off x="4300152" y="7644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2046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7FF0F3-353B-C649-AA4A-893AF0A36DFB}"/>
              </a:ext>
            </a:extLst>
          </p:cNvPr>
          <p:cNvSpPr txBox="1"/>
          <p:nvPr/>
        </p:nvSpPr>
        <p:spPr>
          <a:xfrm>
            <a:off x="4300152" y="16695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E98C04-D171-4D4C-BDC5-19978656B40D}"/>
              </a:ext>
            </a:extLst>
          </p:cNvPr>
          <p:cNvSpPr txBox="1"/>
          <p:nvPr/>
        </p:nvSpPr>
        <p:spPr>
          <a:xfrm>
            <a:off x="4300152" y="2431443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37473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B4A490-E7FE-A548-A03F-D2633C0172B6}"/>
              </a:ext>
            </a:extLst>
          </p:cNvPr>
          <p:cNvSpPr txBox="1"/>
          <p:nvPr/>
        </p:nvSpPr>
        <p:spPr>
          <a:xfrm>
            <a:off x="4300152" y="3151910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28992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F49A1B-0E36-514D-9544-CA59AAD2A11D}"/>
              </a:ext>
            </a:extLst>
          </p:cNvPr>
          <p:cNvSpPr txBox="1"/>
          <p:nvPr/>
        </p:nvSpPr>
        <p:spPr>
          <a:xfrm>
            <a:off x="4300152" y="3985522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24902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4C4F78-3473-884F-895B-09EF3597B3F2}"/>
              </a:ext>
            </a:extLst>
          </p:cNvPr>
          <p:cNvSpPr txBox="1"/>
          <p:nvPr/>
        </p:nvSpPr>
        <p:spPr>
          <a:xfrm>
            <a:off x="3834714" y="127169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Peaks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98FF97-D70A-AE47-97D2-9CECA092D656}"/>
              </a:ext>
            </a:extLst>
          </p:cNvPr>
          <p:cNvSpPr/>
          <p:nvPr/>
        </p:nvSpPr>
        <p:spPr>
          <a:xfrm>
            <a:off x="3240505" y="496501"/>
            <a:ext cx="6866021" cy="16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507153-2E77-114E-9E69-1CAC190E7228}"/>
              </a:ext>
            </a:extLst>
          </p:cNvPr>
          <p:cNvSpPr txBox="1"/>
          <p:nvPr/>
        </p:nvSpPr>
        <p:spPr>
          <a:xfrm>
            <a:off x="905379" y="1133733"/>
            <a:ext cx="242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Motif analysis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91CB6C-E41A-2147-AA81-1F0D26553E35}"/>
              </a:ext>
            </a:extLst>
          </p:cNvPr>
          <p:cNvSpPr txBox="1"/>
          <p:nvPr/>
        </p:nvSpPr>
        <p:spPr>
          <a:xfrm>
            <a:off x="183483" y="5043328"/>
            <a:ext cx="386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peaks are mostly found away from the gene promoters</a:t>
            </a:r>
          </a:p>
        </p:txBody>
      </p:sp>
    </p:spTree>
    <p:extLst>
      <p:ext uri="{BB962C8B-B14F-4D97-AF65-F5344CB8AC3E}">
        <p14:creationId xmlns:p14="http://schemas.microsoft.com/office/powerpoint/2010/main" val="26542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3E8C9C1-1CE1-BA43-A2D2-413C8B93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47" y="228600"/>
            <a:ext cx="6400800" cy="6400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01DAA5-1817-8E46-B6A9-389DFD6483C1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2046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97598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844C96-AB76-764E-8BD9-44B48D9D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1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EA514CA-E90C-7443-BE2F-56A5DA2600D5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269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06953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4E14-F9FC-054A-8BC7-7E888621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9C0152-8257-E14C-A760-4FE9A758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45" y="3429000"/>
            <a:ext cx="6096000" cy="19343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6F1C6F-D496-2346-AC68-9D150658F57B}"/>
              </a:ext>
            </a:extLst>
          </p:cNvPr>
          <p:cNvSpPr txBox="1"/>
          <p:nvPr/>
        </p:nvSpPr>
        <p:spPr>
          <a:xfrm>
            <a:off x="5598695" y="320842"/>
            <a:ext cx="5943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motif: </a:t>
            </a:r>
            <a:r>
              <a:rPr lang="fr-FR" dirty="0"/>
              <a:t>CWAACCACAR</a:t>
            </a:r>
          </a:p>
          <a:p>
            <a:endParaRPr lang="en-US" dirty="0"/>
          </a:p>
          <a:p>
            <a:r>
              <a:rPr lang="en-US" dirty="0"/>
              <a:t>Occurrence genome-wide :</a:t>
            </a:r>
            <a:r>
              <a:rPr lang="fr-FR" dirty="0"/>
              <a:t>85689</a:t>
            </a:r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338 (17%)</a:t>
            </a:r>
          </a:p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990468-F053-9749-9BDA-BDEF54139F19}"/>
              </a:ext>
            </a:extLst>
          </p:cNvPr>
          <p:cNvSpPr txBox="1"/>
          <p:nvPr/>
        </p:nvSpPr>
        <p:spPr>
          <a:xfrm>
            <a:off x="5819887" y="5669280"/>
            <a:ext cx="572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 are more accessible in WT than in mutant. Also true from </a:t>
            </a:r>
            <a:r>
              <a:rPr lang="en-US" dirty="0" err="1"/>
              <a:t>Immgen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7E8718-A520-1144-8336-C305151CFF17}"/>
              </a:ext>
            </a:extLst>
          </p:cNvPr>
          <p:cNvSpPr txBox="1"/>
          <p:nvPr/>
        </p:nvSpPr>
        <p:spPr>
          <a:xfrm rot="16200000">
            <a:off x="-1168712" y="2200824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accessible (338)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E81628-DC10-5B43-AE3D-6CF92D4DBEA7}"/>
              </a:ext>
            </a:extLst>
          </p:cNvPr>
          <p:cNvSpPr txBox="1"/>
          <p:nvPr/>
        </p:nvSpPr>
        <p:spPr>
          <a:xfrm rot="16200000">
            <a:off x="-1168713" y="5113769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 random loci</a:t>
            </a:r>
          </a:p>
        </p:txBody>
      </p:sp>
    </p:spTree>
    <p:extLst>
      <p:ext uri="{BB962C8B-B14F-4D97-AF65-F5344CB8AC3E}">
        <p14:creationId xmlns:p14="http://schemas.microsoft.com/office/powerpoint/2010/main" val="300774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9F848C-50A2-E14D-A03B-F8599047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9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53FD6F-6432-B945-A802-52E36860E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54" y="4015038"/>
            <a:ext cx="5988629" cy="19002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AFCE3D-7E88-CC42-9B4F-3C3B2EB7D555}"/>
              </a:ext>
            </a:extLst>
          </p:cNvPr>
          <p:cNvSpPr txBox="1"/>
          <p:nvPr/>
        </p:nvSpPr>
        <p:spPr>
          <a:xfrm>
            <a:off x="5598695" y="320842"/>
            <a:ext cx="5943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Tcf7 motif: </a:t>
            </a:r>
            <a:r>
              <a:rPr lang="fr-FR" dirty="0"/>
              <a:t>CCACATCAAAGG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Occurrence genome-wide : </a:t>
            </a:r>
            <a:r>
              <a:rPr lang="fr-FR" dirty="0"/>
              <a:t>70110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197 (10%)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B79B98-E298-674F-AC27-39B9CD7F798E}"/>
              </a:ext>
            </a:extLst>
          </p:cNvPr>
          <p:cNvSpPr txBox="1"/>
          <p:nvPr/>
        </p:nvSpPr>
        <p:spPr>
          <a:xfrm rot="16200000">
            <a:off x="-1003271" y="2211583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accessible (197)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3C7963-7B91-1942-8D05-DBED806FBCCA}"/>
              </a:ext>
            </a:extLst>
          </p:cNvPr>
          <p:cNvSpPr txBox="1"/>
          <p:nvPr/>
        </p:nvSpPr>
        <p:spPr>
          <a:xfrm rot="16200000">
            <a:off x="-1003273" y="5031882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random</a:t>
            </a:r>
          </a:p>
        </p:txBody>
      </p:sp>
    </p:spTree>
    <p:extLst>
      <p:ext uri="{BB962C8B-B14F-4D97-AF65-F5344CB8AC3E}">
        <p14:creationId xmlns:p14="http://schemas.microsoft.com/office/powerpoint/2010/main" val="313522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49A8E9-8499-D040-9CDC-445A51F3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A56D7-E32E-1F48-8A4B-B99E2212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Despite low coverage, we can identify accessible chromatin in OP-9 ATAC-seq</a:t>
            </a:r>
          </a:p>
          <a:p>
            <a:r>
              <a:rPr lang="en-US" dirty="0"/>
              <a:t>Most peaks identified are located in promoter region</a:t>
            </a:r>
          </a:p>
          <a:p>
            <a:r>
              <a:rPr lang="en-US" dirty="0"/>
              <a:t>Identification of Differentially accessible loci (DALs):</a:t>
            </a:r>
          </a:p>
          <a:p>
            <a:pPr lvl="1"/>
            <a:r>
              <a:rPr lang="en-US" dirty="0"/>
              <a:t>2046 are less accessible in the mutant than in WT</a:t>
            </a:r>
          </a:p>
          <a:p>
            <a:pPr lvl="1"/>
            <a:r>
              <a:rPr lang="en-US" dirty="0"/>
              <a:t>269 are more accessible in the mutant than in WT</a:t>
            </a:r>
          </a:p>
          <a:p>
            <a:r>
              <a:rPr lang="en-US" dirty="0"/>
              <a:t>The motif analysis shows that potential binding sites for important TF regulators of T-cell commitment are impacted</a:t>
            </a:r>
          </a:p>
          <a:p>
            <a:r>
              <a:rPr lang="en-US" dirty="0"/>
              <a:t>Are those DALs enhancers?</a:t>
            </a:r>
          </a:p>
          <a:p>
            <a:r>
              <a:rPr lang="en-US" dirty="0"/>
              <a:t>To do: Differential peak analysis between WT OP9 and WT </a:t>
            </a:r>
            <a:r>
              <a:rPr lang="en-US" dirty="0" err="1"/>
              <a:t>Immgen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17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CA7FBE-85CF-DD46-935E-C430CC80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270" y="0"/>
            <a:ext cx="3225338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at LTR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</p:spTree>
    <p:extLst>
      <p:ext uri="{BB962C8B-B14F-4D97-AF65-F5344CB8AC3E}">
        <p14:creationId xmlns:p14="http://schemas.microsoft.com/office/powerpoint/2010/main" val="187830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7179A3-9B28-8542-9619-FF95FCA4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28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05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394F5B-FFFC-2D4F-BE87-AA4A811C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39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3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MERVL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CFE293-1CDE-7346-B18B-6F7CD8D6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54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8214-1DA0-CB49-BC2F-BB79EEA7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D4D226-433A-624D-96F3-B18196DB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50000 DN1 cells from OP9:</a:t>
            </a:r>
          </a:p>
          <a:p>
            <a:pPr lvl="1"/>
            <a:r>
              <a:rPr lang="en-US" dirty="0"/>
              <a:t>2 x WT</a:t>
            </a:r>
          </a:p>
          <a:p>
            <a:pPr lvl="1"/>
            <a:r>
              <a:rPr lang="en-US" dirty="0"/>
              <a:t>2 x KO </a:t>
            </a: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7D5CBD-999C-FC42-87D3-85113D46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6" y="3396818"/>
            <a:ext cx="2632332" cy="2828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857117-A475-2143-A369-E2BB3307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86" y="3802393"/>
            <a:ext cx="6524368" cy="23077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EE7DA1-FC69-6D49-A94B-149190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61" y="1825625"/>
            <a:ext cx="6629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8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65A81A-6B74-D742-8895-00F4C3BE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46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35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4234841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2385E2-83B3-3947-A4D5-BCE63B51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885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02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43B1B7-DD2B-604B-8C9F-DA0E845E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373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2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  <a:p>
            <a:endParaRPr lang="en-US" dirty="0"/>
          </a:p>
          <a:p>
            <a:r>
              <a:rPr lang="en-US" dirty="0"/>
              <a:t>ERVL show a slight coverage of accessibility in the center of the element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12C742-48AC-E349-995F-98922443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46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5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1D0FD-E824-9743-9922-6311DF5BE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NL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C1D979-3EAA-CF49-A143-2E0B26811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NL" dirty="0"/>
              <a:t>Does Morc3 affect chromatin accessibility in thymus development?</a:t>
            </a:r>
          </a:p>
        </p:txBody>
      </p:sp>
    </p:spTree>
    <p:extLst>
      <p:ext uri="{BB962C8B-B14F-4D97-AF65-F5344CB8AC3E}">
        <p14:creationId xmlns:p14="http://schemas.microsoft.com/office/powerpoint/2010/main" val="1271296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F0A2C-EC4E-C045-9B57-7A77F8A5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Results DN1 ATAC-seq July 2021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023DE6-CED0-674D-82C7-9BAADDC8B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3530" cy="4351338"/>
          </a:xfrm>
        </p:spPr>
        <p:txBody>
          <a:bodyPr/>
          <a:lstStyle/>
          <a:p>
            <a:r>
              <a:rPr lang="fr-NL" dirty="0"/>
              <a:t>Sequenced 2xWT and 1x mutant</a:t>
            </a:r>
          </a:p>
          <a:p>
            <a:r>
              <a:rPr lang="en-US" dirty="0"/>
              <a:t>Despite low coverage, we can identify accessible chromatin in OP-9 ATAC-seq</a:t>
            </a:r>
          </a:p>
          <a:p>
            <a:r>
              <a:rPr lang="en-US" dirty="0"/>
              <a:t>Most peaks identified are in promoter region</a:t>
            </a:r>
          </a:p>
          <a:p>
            <a:endParaRPr lang="fr-NL" dirty="0"/>
          </a:p>
          <a:p>
            <a:endParaRPr lang="fr-NL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E23422-075C-1141-92A3-41EC1465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644" y="500800"/>
            <a:ext cx="1689371" cy="8382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DD1B04-5AEC-1D4C-8282-DA31224B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661" y="1539024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F0A2C-EC4E-C045-9B57-7A77F8A5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Results DN1 ATAC-seq July 2021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023DE6-CED0-674D-82C7-9BAADDC8B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3530" cy="4351338"/>
          </a:xfrm>
        </p:spPr>
        <p:txBody>
          <a:bodyPr/>
          <a:lstStyle/>
          <a:p>
            <a:r>
              <a:rPr lang="en-US" dirty="0"/>
              <a:t>Identification of Differentially accessible loci (DALs):</a:t>
            </a:r>
          </a:p>
          <a:p>
            <a:pPr lvl="1"/>
            <a:r>
              <a:rPr lang="en-US" dirty="0"/>
              <a:t>2046 are less accessible in the mutant than in WT</a:t>
            </a:r>
          </a:p>
          <a:p>
            <a:pPr lvl="1"/>
            <a:r>
              <a:rPr lang="en-US" dirty="0"/>
              <a:t>269 are more accessible in the mutant than in WT</a:t>
            </a:r>
          </a:p>
          <a:p>
            <a:r>
              <a:rPr lang="en-US" dirty="0"/>
              <a:t>The motif analysis shows that potential binding sites for important TF regulators of T-cell commitment are impacted</a:t>
            </a:r>
          </a:p>
          <a:p>
            <a:r>
              <a:rPr lang="en-US" dirty="0" err="1"/>
              <a:t>E.g</a:t>
            </a:r>
            <a:r>
              <a:rPr lang="en-US" dirty="0"/>
              <a:t> Specific Tcf7 potential binding sites are less accessible in Morc3 mutant than in WT at DN1 (Similar for Runx1)</a:t>
            </a:r>
          </a:p>
          <a:p>
            <a:endParaRPr lang="fr-NL" dirty="0"/>
          </a:p>
          <a:p>
            <a:endParaRPr lang="fr-NL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FF142B-AF87-184F-B31F-CDDCCDD6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709" y="2447416"/>
            <a:ext cx="3056187" cy="41882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0A8C50-4A07-024C-8230-862A3EF44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393" y="5541026"/>
            <a:ext cx="4008329" cy="127187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303BE7D-8FE3-8A4F-A526-373EAAE6032A}"/>
              </a:ext>
            </a:extLst>
          </p:cNvPr>
          <p:cNvSpPr txBox="1"/>
          <p:nvPr/>
        </p:nvSpPr>
        <p:spPr>
          <a:xfrm>
            <a:off x="8279698" y="54736"/>
            <a:ext cx="42212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Tcf7 motif: </a:t>
            </a:r>
            <a:r>
              <a:rPr lang="fr-FR" dirty="0"/>
              <a:t>CCACATCAAAGG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Occurrence genome-wide : </a:t>
            </a:r>
            <a:r>
              <a:rPr lang="fr-FR" dirty="0"/>
              <a:t>70110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197 (10%)</a:t>
            </a:r>
          </a:p>
          <a:p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53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89220D-A432-7740-825B-7832981D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Overview DN1 ATAC 2nd experiment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E94702-A166-074A-B944-B2ADC316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42" y="1690688"/>
            <a:ext cx="5596525" cy="45330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BA583B-5C1D-7F41-8ECD-B95A9E5F4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77" y="2001867"/>
            <a:ext cx="5196733" cy="14271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7E9587-88F1-6744-B7F3-A711A89888F2}"/>
              </a:ext>
            </a:extLst>
          </p:cNvPr>
          <p:cNvSpPr txBox="1"/>
          <p:nvPr/>
        </p:nvSpPr>
        <p:spPr>
          <a:xfrm>
            <a:off x="6651321" y="4822521"/>
            <a:ext cx="3845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150bp</a:t>
            </a:r>
          </a:p>
          <a:p>
            <a:r>
              <a:rPr lang="fr-NL" dirty="0"/>
              <a:t>PE sequencing</a:t>
            </a:r>
          </a:p>
          <a:p>
            <a:r>
              <a:rPr lang="fr-NL" dirty="0"/>
              <a:t>Macrogen</a:t>
            </a:r>
          </a:p>
          <a:p>
            <a:endParaRPr lang="fr-NL" dirty="0"/>
          </a:p>
        </p:txBody>
      </p:sp>
    </p:spTree>
    <p:extLst>
      <p:ext uri="{BB962C8B-B14F-4D97-AF65-F5344CB8AC3E}">
        <p14:creationId xmlns:p14="http://schemas.microsoft.com/office/powerpoint/2010/main" val="604105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B5AEC8-534E-4246-9043-4166E084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884"/>
            <a:ext cx="8931058" cy="32429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E792858-A106-144E-934A-0491567C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55" y="4005907"/>
            <a:ext cx="8505173" cy="26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59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D554D9-DF85-2441-BAA3-7511202D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19" y="315535"/>
            <a:ext cx="9303960" cy="654246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E5D87F8-75EE-0E47-A8D1-C02E8445E3D1}"/>
              </a:ext>
            </a:extLst>
          </p:cNvPr>
          <p:cNvSpPr txBox="1"/>
          <p:nvPr/>
        </p:nvSpPr>
        <p:spPr>
          <a:xfrm>
            <a:off x="160421" y="208547"/>
            <a:ext cx="174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i="1" dirty="0"/>
              <a:t>Bcl11b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C289AAC-363C-AC41-A856-2160F6B97704}"/>
              </a:ext>
            </a:extLst>
          </p:cNvPr>
          <p:cNvCxnSpPr/>
          <p:nvPr/>
        </p:nvCxnSpPr>
        <p:spPr>
          <a:xfrm>
            <a:off x="1507958" y="32886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78E0904-1113-ED4C-BC44-2792C58AFA54}"/>
              </a:ext>
            </a:extLst>
          </p:cNvPr>
          <p:cNvCxnSpPr/>
          <p:nvPr/>
        </p:nvCxnSpPr>
        <p:spPr>
          <a:xfrm>
            <a:off x="1507958" y="44824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503EEAB-ABDA-8F4C-864C-ECCA561CE95C}"/>
              </a:ext>
            </a:extLst>
          </p:cNvPr>
          <p:cNvCxnSpPr/>
          <p:nvPr/>
        </p:nvCxnSpPr>
        <p:spPr>
          <a:xfrm>
            <a:off x="1491916" y="52698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38A8BEC-AAFD-E449-8F0A-A52482136BAD}"/>
              </a:ext>
            </a:extLst>
          </p:cNvPr>
          <p:cNvCxnSpPr/>
          <p:nvPr/>
        </p:nvCxnSpPr>
        <p:spPr>
          <a:xfrm>
            <a:off x="1491916" y="59302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67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3B7437C-582C-3945-9F46-403D2B0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2" y="293912"/>
            <a:ext cx="9391135" cy="22979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DC8B2-8450-614F-A0D1-DB4BB6E2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02" y="2831752"/>
            <a:ext cx="5053595" cy="40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E5D87F8-75EE-0E47-A8D1-C02E8445E3D1}"/>
              </a:ext>
            </a:extLst>
          </p:cNvPr>
          <p:cNvSpPr txBox="1"/>
          <p:nvPr/>
        </p:nvSpPr>
        <p:spPr>
          <a:xfrm>
            <a:off x="160421" y="208547"/>
            <a:ext cx="174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i="1" dirty="0"/>
              <a:t>Cd8b1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C289AAC-363C-AC41-A856-2160F6B97704}"/>
              </a:ext>
            </a:extLst>
          </p:cNvPr>
          <p:cNvCxnSpPr/>
          <p:nvPr/>
        </p:nvCxnSpPr>
        <p:spPr>
          <a:xfrm>
            <a:off x="1507958" y="27425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78E0904-1113-ED4C-BC44-2792C58AFA54}"/>
              </a:ext>
            </a:extLst>
          </p:cNvPr>
          <p:cNvCxnSpPr/>
          <p:nvPr/>
        </p:nvCxnSpPr>
        <p:spPr>
          <a:xfrm>
            <a:off x="1491916" y="38728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503EEAB-ABDA-8F4C-864C-ECCA561CE95C}"/>
              </a:ext>
            </a:extLst>
          </p:cNvPr>
          <p:cNvCxnSpPr/>
          <p:nvPr/>
        </p:nvCxnSpPr>
        <p:spPr>
          <a:xfrm>
            <a:off x="1491916" y="44951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38A8BEC-AAFD-E449-8F0A-A52482136BAD}"/>
              </a:ext>
            </a:extLst>
          </p:cNvPr>
          <p:cNvCxnSpPr/>
          <p:nvPr/>
        </p:nvCxnSpPr>
        <p:spPr>
          <a:xfrm>
            <a:off x="1491916" y="51555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CC6B823-F41E-9E49-A3D1-3831DB92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010" y="2730"/>
            <a:ext cx="8258290" cy="68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69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B150AC7-0B66-284D-9256-19B76D71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15866"/>
            <a:ext cx="6400800" cy="6400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738E515-99B1-FC48-A9ED-D7398D431B69}"/>
              </a:ext>
            </a:extLst>
          </p:cNvPr>
          <p:cNvSpPr txBox="1"/>
          <p:nvPr/>
        </p:nvSpPr>
        <p:spPr>
          <a:xfrm>
            <a:off x="4158641" y="864296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76930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9D785B-8AA1-2E46-B7EC-9AE068C1177D}"/>
              </a:ext>
            </a:extLst>
          </p:cNvPr>
          <p:cNvSpPr txBox="1"/>
          <p:nvPr/>
        </p:nvSpPr>
        <p:spPr>
          <a:xfrm>
            <a:off x="4158640" y="2440169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45832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8B8CED-0140-E64F-B3CC-84C13E6ABAD7}"/>
              </a:ext>
            </a:extLst>
          </p:cNvPr>
          <p:cNvSpPr txBox="1"/>
          <p:nvPr/>
        </p:nvSpPr>
        <p:spPr>
          <a:xfrm>
            <a:off x="4158639" y="3831376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49211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656DCE-018F-3746-BFE4-BC991B89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" y="2905684"/>
            <a:ext cx="3374110" cy="222071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862E206-C048-DA44-BAED-A3CEDE22319B}"/>
              </a:ext>
            </a:extLst>
          </p:cNvPr>
          <p:cNvSpPr txBox="1"/>
          <p:nvPr/>
        </p:nvSpPr>
        <p:spPr>
          <a:xfrm>
            <a:off x="4158639" y="5037917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46140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6B1485B-9B72-6643-86D1-1612140BDE34}"/>
              </a:ext>
            </a:extLst>
          </p:cNvPr>
          <p:cNvSpPr txBox="1">
            <a:spLocks/>
          </p:cNvSpPr>
          <p:nvPr/>
        </p:nvSpPr>
        <p:spPr>
          <a:xfrm>
            <a:off x="299581" y="264131"/>
            <a:ext cx="4234841" cy="12003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Annotation peaks DN1 ATAC Dec 2021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4F9536-F6AC-1B4B-9AC2-4DCF6DC12976}"/>
              </a:ext>
            </a:extLst>
          </p:cNvPr>
          <p:cNvSpPr txBox="1"/>
          <p:nvPr/>
        </p:nvSpPr>
        <p:spPr>
          <a:xfrm>
            <a:off x="495300" y="6083300"/>
            <a:ext cx="60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</a:t>
            </a:r>
            <a:r>
              <a:rPr lang="fr-NL" dirty="0"/>
              <a:t>ith a higher coverage we detect more peaks.</a:t>
            </a:r>
          </a:p>
          <a:p>
            <a:r>
              <a:rPr lang="fr-NL" dirty="0"/>
              <a:t>Peaks are mostly at promoters or distal intergenic regions</a:t>
            </a:r>
          </a:p>
        </p:txBody>
      </p:sp>
    </p:spTree>
    <p:extLst>
      <p:ext uri="{BB962C8B-B14F-4D97-AF65-F5344CB8AC3E}">
        <p14:creationId xmlns:p14="http://schemas.microsoft.com/office/powerpoint/2010/main" val="2577472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242428F-8D1E-7647-8944-23DFFA0B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0"/>
            <a:ext cx="6858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B96C1C0-E92F-4345-A1E7-AE467BC3E630}"/>
              </a:ext>
            </a:extLst>
          </p:cNvPr>
          <p:cNvSpPr txBox="1"/>
          <p:nvPr/>
        </p:nvSpPr>
        <p:spPr>
          <a:xfrm>
            <a:off x="8318500" y="4495800"/>
            <a:ext cx="387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The ATAC-seq of december get many peaks that were not detected previously</a:t>
            </a:r>
          </a:p>
          <a:p>
            <a:endParaRPr lang="fr-NL" dirty="0"/>
          </a:p>
          <a:p>
            <a:r>
              <a:rPr lang="fr-NL" dirty="0"/>
              <a:t>I have the coordinates of those peaks and can annotate them.</a:t>
            </a:r>
          </a:p>
        </p:txBody>
      </p:sp>
    </p:spTree>
    <p:extLst>
      <p:ext uri="{BB962C8B-B14F-4D97-AF65-F5344CB8AC3E}">
        <p14:creationId xmlns:p14="http://schemas.microsoft.com/office/powerpoint/2010/main" val="2298850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B96C1C0-E92F-4345-A1E7-AE467BC3E630}"/>
              </a:ext>
            </a:extLst>
          </p:cNvPr>
          <p:cNvSpPr txBox="1"/>
          <p:nvPr/>
        </p:nvSpPr>
        <p:spPr>
          <a:xfrm>
            <a:off x="8318500" y="4495800"/>
            <a:ext cx="387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The ATAC-seq of december get many peaks that were not detected previously</a:t>
            </a:r>
          </a:p>
          <a:p>
            <a:endParaRPr lang="fr-NL" dirty="0"/>
          </a:p>
          <a:p>
            <a:r>
              <a:rPr lang="fr-NL" dirty="0"/>
              <a:t>I have the coordinates of those peaks and can annotate them.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7668CA-065C-A54B-A971-45B7CC39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73" y="0"/>
            <a:ext cx="6958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56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F9D4B6-DC71-E149-BB23-87481572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4" y="1382485"/>
            <a:ext cx="7094431" cy="46687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3B7E025-1026-BD48-8158-6E87EFCEAD14}"/>
              </a:ext>
            </a:extLst>
          </p:cNvPr>
          <p:cNvSpPr txBox="1"/>
          <p:nvPr/>
        </p:nvSpPr>
        <p:spPr>
          <a:xfrm>
            <a:off x="7783286" y="2100943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M</a:t>
            </a:r>
            <a:r>
              <a:rPr lang="fr-FR" dirty="0"/>
              <a:t>a</a:t>
            </a:r>
            <a:r>
              <a:rPr lang="fr-NL" dirty="0"/>
              <a:t>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F8A057-6EC5-954E-9A6A-BF6D8E53903F}"/>
              </a:ext>
            </a:extLst>
          </p:cNvPr>
          <p:cNvSpPr txBox="1"/>
          <p:nvPr/>
        </p:nvSpPr>
        <p:spPr>
          <a:xfrm>
            <a:off x="7783286" y="475705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Female</a:t>
            </a:r>
            <a:endParaRPr lang="fr-NL" dirty="0"/>
          </a:p>
        </p:txBody>
      </p:sp>
    </p:spTree>
    <p:extLst>
      <p:ext uri="{BB962C8B-B14F-4D97-AF65-F5344CB8AC3E}">
        <p14:creationId xmlns:p14="http://schemas.microsoft.com/office/powerpoint/2010/main" val="2977746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33D590-A3E6-414C-9BC1-642D9E64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715E93-B759-9F40-8A51-BA104BED21A9}"/>
              </a:ext>
            </a:extLst>
          </p:cNvPr>
          <p:cNvSpPr/>
          <p:nvPr/>
        </p:nvSpPr>
        <p:spPr>
          <a:xfrm>
            <a:off x="2671763" y="228599"/>
            <a:ext cx="6400800" cy="1571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NL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B1555D-E911-A748-BE11-AF7003843D6E}"/>
              </a:ext>
            </a:extLst>
          </p:cNvPr>
          <p:cNvSpPr txBox="1"/>
          <p:nvPr/>
        </p:nvSpPr>
        <p:spPr>
          <a:xfrm>
            <a:off x="1257300" y="191452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44699 peaks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B8557E-BE19-444E-BEA7-E022987F4FE9}"/>
              </a:ext>
            </a:extLst>
          </p:cNvPr>
          <p:cNvSpPr txBox="1"/>
          <p:nvPr/>
        </p:nvSpPr>
        <p:spPr>
          <a:xfrm>
            <a:off x="1257300" y="252412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45832 peaks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9A3B54-B914-0048-80C1-A023EED38B99}"/>
              </a:ext>
            </a:extLst>
          </p:cNvPr>
          <p:cNvSpPr txBox="1"/>
          <p:nvPr/>
        </p:nvSpPr>
        <p:spPr>
          <a:xfrm>
            <a:off x="1257300" y="3147534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36436 peaks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C24CD4-A807-1841-B5B6-06089AAD648D}"/>
              </a:ext>
            </a:extLst>
          </p:cNvPr>
          <p:cNvSpPr txBox="1"/>
          <p:nvPr/>
        </p:nvSpPr>
        <p:spPr>
          <a:xfrm>
            <a:off x="1257300" y="3770943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47935 peaks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DD3B81-973D-7542-A60F-53CBD4E562DA}"/>
              </a:ext>
            </a:extLst>
          </p:cNvPr>
          <p:cNvSpPr txBox="1"/>
          <p:nvPr/>
        </p:nvSpPr>
        <p:spPr>
          <a:xfrm>
            <a:off x="1257300" y="4392096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44699 peaks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8F2CE6-538D-7C4F-9C1F-7B3C6D4B3B6A}"/>
              </a:ext>
            </a:extLst>
          </p:cNvPr>
          <p:cNvSpPr txBox="1"/>
          <p:nvPr/>
        </p:nvSpPr>
        <p:spPr>
          <a:xfrm>
            <a:off x="1257300" y="488959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28288 peaks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D5749B-E8E4-104A-910E-1D6C40136EC4}"/>
              </a:ext>
            </a:extLst>
          </p:cNvPr>
          <p:cNvSpPr txBox="1"/>
          <p:nvPr/>
        </p:nvSpPr>
        <p:spPr>
          <a:xfrm>
            <a:off x="1257300" y="5574831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24902 peaks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E0BBD00F-CF1F-1C4E-83FE-4E91A3AF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Annotation of the peaks identified for ATAC DN1</a:t>
            </a:r>
          </a:p>
        </p:txBody>
      </p:sp>
    </p:spTree>
    <p:extLst>
      <p:ext uri="{BB962C8B-B14F-4D97-AF65-F5344CB8AC3E}">
        <p14:creationId xmlns:p14="http://schemas.microsoft.com/office/powerpoint/2010/main" val="3076201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2EC4-C364-EF47-9CF2-C138DCFD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71329B1-5A79-BE42-89CC-672662CD6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603366"/>
              </p:ext>
            </p:extLst>
          </p:nvPr>
        </p:nvGraphicFramePr>
        <p:xfrm>
          <a:off x="194236" y="1783976"/>
          <a:ext cx="2235200" cy="388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B9EF20A3-4C35-0B40-9A1E-2B586A80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559" y="1484408"/>
            <a:ext cx="4631018" cy="476025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88979B5-1382-DD41-8DBD-A4D0E19EBE31}"/>
              </a:ext>
            </a:extLst>
          </p:cNvPr>
          <p:cNvSpPr txBox="1"/>
          <p:nvPr/>
        </p:nvSpPr>
        <p:spPr>
          <a:xfrm>
            <a:off x="8095129" y="2429435"/>
            <a:ext cx="275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M</a:t>
            </a:r>
            <a:r>
              <a:rPr lang="fr-NL" b="1" dirty="0">
                <a:solidFill>
                  <a:srgbClr val="FF0000"/>
                </a:solidFill>
              </a:rPr>
              <a:t>ore </a:t>
            </a:r>
            <a:r>
              <a:rPr lang="fr-NL" dirty="0"/>
              <a:t>accessible in KO</a:t>
            </a:r>
          </a:p>
          <a:p>
            <a:endParaRPr lang="fr-NL" dirty="0"/>
          </a:p>
          <a:p>
            <a:r>
              <a:rPr lang="fr-NL" dirty="0"/>
              <a:t>(194)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1942BC-CC67-0046-87F0-D822F2746C60}"/>
              </a:ext>
            </a:extLst>
          </p:cNvPr>
          <p:cNvSpPr txBox="1"/>
          <p:nvPr/>
        </p:nvSpPr>
        <p:spPr>
          <a:xfrm>
            <a:off x="8095128" y="4541263"/>
            <a:ext cx="275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70C0"/>
                </a:solidFill>
              </a:rPr>
              <a:t>Less</a:t>
            </a:r>
            <a:r>
              <a:rPr lang="fr-NL" dirty="0"/>
              <a:t> accessible in KO</a:t>
            </a:r>
          </a:p>
          <a:p>
            <a:endParaRPr lang="fr-NL" dirty="0"/>
          </a:p>
          <a:p>
            <a:r>
              <a:rPr lang="fr-NL" dirty="0"/>
              <a:t>(103)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451A89-A605-8542-8E25-4030DE1A7E07}"/>
              </a:ext>
            </a:extLst>
          </p:cNvPr>
          <p:cNvSpPr txBox="1"/>
          <p:nvPr/>
        </p:nvSpPr>
        <p:spPr>
          <a:xfrm>
            <a:off x="194236" y="6169709"/>
            <a:ext cx="883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Across</a:t>
            </a:r>
            <a:r>
              <a:rPr lang="fr-FR" dirty="0"/>
              <a:t> 7 </a:t>
            </a:r>
            <a:r>
              <a:rPr lang="fr-FR" dirty="0" err="1"/>
              <a:t>samples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measured</a:t>
            </a:r>
            <a:r>
              <a:rPr lang="fr-FR" dirty="0"/>
              <a:t> the </a:t>
            </a:r>
            <a:r>
              <a:rPr lang="fr-FR" dirty="0" err="1"/>
              <a:t>difference</a:t>
            </a:r>
            <a:r>
              <a:rPr lang="fr-FR" dirty="0"/>
              <a:t> of </a:t>
            </a:r>
            <a:r>
              <a:rPr lang="fr-FR" dirty="0" err="1"/>
              <a:t>accessibility</a:t>
            </a:r>
            <a:r>
              <a:rPr lang="fr-FR" dirty="0"/>
              <a:t> at 58465 </a:t>
            </a:r>
            <a:r>
              <a:rPr lang="fr-FR" dirty="0" err="1"/>
              <a:t>peaks</a:t>
            </a:r>
            <a:r>
              <a:rPr lang="fr-FR" dirty="0"/>
              <a:t>. There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 in at least  1 WT and 1 KO </a:t>
            </a:r>
            <a:r>
              <a:rPr lang="fr-FR" dirty="0" err="1"/>
              <a:t>sample</a:t>
            </a:r>
            <a:r>
              <a:rPr lang="fr-FR" dirty="0"/>
              <a:t> </a:t>
            </a:r>
            <a:endParaRPr lang="fr-NL" dirty="0"/>
          </a:p>
        </p:txBody>
      </p:sp>
    </p:spTree>
    <p:extLst>
      <p:ext uri="{BB962C8B-B14F-4D97-AF65-F5344CB8AC3E}">
        <p14:creationId xmlns:p14="http://schemas.microsoft.com/office/powerpoint/2010/main" val="3957441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2EC4-C364-EF47-9CF2-C138DCFD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71329B1-5A79-BE42-89CC-672662CD6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1478180"/>
              </p:ext>
            </p:extLst>
          </p:nvPr>
        </p:nvGraphicFramePr>
        <p:xfrm>
          <a:off x="194236" y="1783976"/>
          <a:ext cx="2235200" cy="388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88979B5-1382-DD41-8DBD-A4D0E19EBE31}"/>
              </a:ext>
            </a:extLst>
          </p:cNvPr>
          <p:cNvSpPr txBox="1"/>
          <p:nvPr/>
        </p:nvSpPr>
        <p:spPr>
          <a:xfrm>
            <a:off x="8095129" y="2429435"/>
            <a:ext cx="275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M</a:t>
            </a:r>
            <a:r>
              <a:rPr lang="fr-NL" b="1" dirty="0">
                <a:solidFill>
                  <a:srgbClr val="FF0000"/>
                </a:solidFill>
              </a:rPr>
              <a:t>ore </a:t>
            </a:r>
            <a:r>
              <a:rPr lang="fr-NL" dirty="0"/>
              <a:t>accessible in KO</a:t>
            </a:r>
          </a:p>
          <a:p>
            <a:endParaRPr lang="fr-NL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1942BC-CC67-0046-87F0-D822F2746C60}"/>
              </a:ext>
            </a:extLst>
          </p:cNvPr>
          <p:cNvSpPr txBox="1"/>
          <p:nvPr/>
        </p:nvSpPr>
        <p:spPr>
          <a:xfrm>
            <a:off x="8095128" y="4541263"/>
            <a:ext cx="275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70C0"/>
                </a:solidFill>
              </a:rPr>
              <a:t>Less</a:t>
            </a:r>
            <a:r>
              <a:rPr lang="fr-NL" dirty="0"/>
              <a:t> accessible in KO</a:t>
            </a:r>
          </a:p>
          <a:p>
            <a:endParaRPr lang="fr-NL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3C841E-EDA4-E347-93A5-AC42AF884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920" y="1316073"/>
            <a:ext cx="4519526" cy="457171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E56B48-1FFE-6740-91B5-0CD45C6D0951}"/>
              </a:ext>
            </a:extLst>
          </p:cNvPr>
          <p:cNvSpPr txBox="1"/>
          <p:nvPr/>
        </p:nvSpPr>
        <p:spPr>
          <a:xfrm>
            <a:off x="1311836" y="6257902"/>
            <a:ext cx="1019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As usual EdgeR is less constraining than DESEQ2 for differential peak analysis. We usually choose DESEQ2.</a:t>
            </a:r>
          </a:p>
        </p:txBody>
      </p:sp>
    </p:spTree>
    <p:extLst>
      <p:ext uri="{BB962C8B-B14F-4D97-AF65-F5344CB8AC3E}">
        <p14:creationId xmlns:p14="http://schemas.microsoft.com/office/powerpoint/2010/main" val="3489422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FC006F-8F52-A542-8E09-64D581F2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0"/>
            <a:ext cx="6774873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8F843D3-4A2B-8348-96E9-1D8874A89A60}"/>
              </a:ext>
            </a:extLst>
          </p:cNvPr>
          <p:cNvSpPr txBox="1"/>
          <p:nvPr/>
        </p:nvSpPr>
        <p:spPr>
          <a:xfrm rot="16200000">
            <a:off x="-776901" y="2167236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NL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 accessible peaks in KO</a:t>
            </a:r>
          </a:p>
          <a:p>
            <a:pPr algn="ctr"/>
            <a:r>
              <a:rPr lang="fr-NL" dirty="0"/>
              <a:t>(194)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6C7F1F-B84D-A74E-8000-EF47A91EAE6C}"/>
              </a:ext>
            </a:extLst>
          </p:cNvPr>
          <p:cNvSpPr txBox="1"/>
          <p:nvPr/>
        </p:nvSpPr>
        <p:spPr>
          <a:xfrm rot="16200000">
            <a:off x="-439445" y="5324092"/>
            <a:ext cx="214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NL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 accessible peaks in KO</a:t>
            </a:r>
          </a:p>
          <a:p>
            <a:pPr algn="ctr"/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(103)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7AC8435-C7F8-8147-85A6-29BEF0191885}"/>
              </a:ext>
            </a:extLst>
          </p:cNvPr>
          <p:cNvSpPr txBox="1"/>
          <p:nvPr/>
        </p:nvSpPr>
        <p:spPr>
          <a:xfrm>
            <a:off x="8632371" y="1632857"/>
            <a:ext cx="338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Most peaks that are more accessible in the KO are also accessible in the WT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A41F606-FB69-B944-ACFB-4EA916D04E48}"/>
              </a:ext>
            </a:extLst>
          </p:cNvPr>
          <p:cNvSpPr txBox="1"/>
          <p:nvPr/>
        </p:nvSpPr>
        <p:spPr>
          <a:xfrm>
            <a:off x="8632371" y="5225143"/>
            <a:ext cx="338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Less accessible peaks seem consistent between replicates</a:t>
            </a:r>
          </a:p>
        </p:txBody>
      </p:sp>
    </p:spTree>
    <p:extLst>
      <p:ext uri="{BB962C8B-B14F-4D97-AF65-F5344CB8AC3E}">
        <p14:creationId xmlns:p14="http://schemas.microsoft.com/office/powerpoint/2010/main" val="2891024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33D590-A3E6-414C-9BC1-642D9E64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75" y="228600"/>
            <a:ext cx="6400800" cy="64008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B1555D-E911-A748-BE11-AF7003843D6E}"/>
              </a:ext>
            </a:extLst>
          </p:cNvPr>
          <p:cNvSpPr txBox="1"/>
          <p:nvPr/>
        </p:nvSpPr>
        <p:spPr>
          <a:xfrm>
            <a:off x="3914775" y="191452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44699 peaks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B8557E-BE19-444E-BEA7-E022987F4FE9}"/>
              </a:ext>
            </a:extLst>
          </p:cNvPr>
          <p:cNvSpPr txBox="1"/>
          <p:nvPr/>
        </p:nvSpPr>
        <p:spPr>
          <a:xfrm>
            <a:off x="3914775" y="252412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45832 peaks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9A3B54-B914-0048-80C1-A023EED38B99}"/>
              </a:ext>
            </a:extLst>
          </p:cNvPr>
          <p:cNvSpPr txBox="1"/>
          <p:nvPr/>
        </p:nvSpPr>
        <p:spPr>
          <a:xfrm>
            <a:off x="3914775" y="3147534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36436 peaks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C24CD4-A807-1841-B5B6-06089AAD648D}"/>
              </a:ext>
            </a:extLst>
          </p:cNvPr>
          <p:cNvSpPr txBox="1"/>
          <p:nvPr/>
        </p:nvSpPr>
        <p:spPr>
          <a:xfrm>
            <a:off x="3914775" y="3770943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47935 peaks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DD3B81-973D-7542-A60F-53CBD4E562DA}"/>
              </a:ext>
            </a:extLst>
          </p:cNvPr>
          <p:cNvSpPr txBox="1"/>
          <p:nvPr/>
        </p:nvSpPr>
        <p:spPr>
          <a:xfrm>
            <a:off x="3914775" y="4392096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44699 peaks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8F2CE6-538D-7C4F-9C1F-7B3C6D4B3B6A}"/>
              </a:ext>
            </a:extLst>
          </p:cNvPr>
          <p:cNvSpPr txBox="1"/>
          <p:nvPr/>
        </p:nvSpPr>
        <p:spPr>
          <a:xfrm>
            <a:off x="3914775" y="488959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28288 peaks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D5749B-E8E4-104A-910E-1D6C40136EC4}"/>
              </a:ext>
            </a:extLst>
          </p:cNvPr>
          <p:cNvSpPr txBox="1"/>
          <p:nvPr/>
        </p:nvSpPr>
        <p:spPr>
          <a:xfrm>
            <a:off x="3914775" y="5574831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24902 peaks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B9D2C4-3CD1-2C41-B807-6A402EBD1C62}"/>
              </a:ext>
            </a:extLst>
          </p:cNvPr>
          <p:cNvSpPr txBox="1"/>
          <p:nvPr/>
        </p:nvSpPr>
        <p:spPr>
          <a:xfrm>
            <a:off x="3914775" y="600669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103 peaks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30D2BF-6FC8-E245-BD75-3ADDF9DD78A6}"/>
              </a:ext>
            </a:extLst>
          </p:cNvPr>
          <p:cNvSpPr txBox="1"/>
          <p:nvPr/>
        </p:nvSpPr>
        <p:spPr>
          <a:xfrm>
            <a:off x="3914775" y="1181412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194 peaks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0D63E56-9B99-7C4F-8213-6F37A448F5A5}"/>
              </a:ext>
            </a:extLst>
          </p:cNvPr>
          <p:cNvSpPr txBox="1"/>
          <p:nvPr/>
        </p:nvSpPr>
        <p:spPr>
          <a:xfrm>
            <a:off x="557213" y="3770943"/>
            <a:ext cx="3243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Most difference in accessbility between mutant and WT occur in the distal intergenic region and introns.</a:t>
            </a:r>
          </a:p>
          <a:p>
            <a:endParaRPr lang="fr-NL" dirty="0"/>
          </a:p>
          <a:p>
            <a:r>
              <a:rPr lang="fr-NL" dirty="0"/>
              <a:t>The differences are smaller than with the previous set of samples</a:t>
            </a:r>
          </a:p>
        </p:txBody>
      </p:sp>
    </p:spTree>
    <p:extLst>
      <p:ext uri="{BB962C8B-B14F-4D97-AF65-F5344CB8AC3E}">
        <p14:creationId xmlns:p14="http://schemas.microsoft.com/office/powerpoint/2010/main" val="340735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4565A50-1E8E-794B-B705-DC5150D4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914268"/>
            <a:ext cx="5784335" cy="1665579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724514-6B7A-1447-8BF4-55211F0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68" y="1930042"/>
            <a:ext cx="5784335" cy="1649805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F88BF51C-D31E-A04D-90B3-3C22496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3" y="4481756"/>
            <a:ext cx="5784335" cy="983003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D3BE6D-1CEF-284F-8AE9-2DF39786B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25" y="4233734"/>
            <a:ext cx="5784335" cy="1120183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B8BD82C-B003-8441-8153-F7FADB7E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reports provided by </a:t>
            </a:r>
            <a:r>
              <a:rPr lang="en-US" dirty="0" err="1"/>
              <a:t>Macrogen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02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50034D-1C2D-FE4F-930F-C561CC6A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6" y="671514"/>
            <a:ext cx="11447978" cy="60586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1F3AB43-D245-064A-B4E5-35FE9F96AA28}"/>
              </a:ext>
            </a:extLst>
          </p:cNvPr>
          <p:cNvSpPr txBox="1"/>
          <p:nvPr/>
        </p:nvSpPr>
        <p:spPr>
          <a:xfrm>
            <a:off x="264706" y="157163"/>
            <a:ext cx="820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i="1" dirty="0"/>
              <a:t>Bcl11b </a:t>
            </a:r>
            <a:r>
              <a:rPr lang="fr-NL" dirty="0"/>
              <a:t>possess an more accessible loci upstream of the promoter in the KO</a:t>
            </a:r>
            <a:endParaRPr lang="fr-NL" i="1" dirty="0"/>
          </a:p>
        </p:txBody>
      </p:sp>
    </p:spTree>
    <p:extLst>
      <p:ext uri="{BB962C8B-B14F-4D97-AF65-F5344CB8AC3E}">
        <p14:creationId xmlns:p14="http://schemas.microsoft.com/office/powerpoint/2010/main" val="2833338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A082C-4DC9-FC41-ADB2-D289B59C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What is next? (Observation on 18/01/22)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D8C94A-7C1A-0840-84B6-591536B7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NL" dirty="0"/>
              <a:t>Chromatin accessibility at promoter (Running)</a:t>
            </a:r>
          </a:p>
          <a:p>
            <a:endParaRPr lang="fr-NL" dirty="0"/>
          </a:p>
          <a:p>
            <a:r>
              <a:rPr lang="fr-NL" dirty="0"/>
              <a:t>Identify motifs linked to differential accessible loci?</a:t>
            </a:r>
          </a:p>
          <a:p>
            <a:pPr lvl="1"/>
            <a:r>
              <a:rPr lang="fr-NL" dirty="0"/>
              <a:t>Are T-cell regulators TF motifs still present with our new set of samples?</a:t>
            </a:r>
          </a:p>
          <a:p>
            <a:pPr lvl="1"/>
            <a:endParaRPr lang="fr-NL" dirty="0"/>
          </a:p>
          <a:p>
            <a:r>
              <a:rPr lang="fr-NL" dirty="0"/>
              <a:t>Check the accessibility at TE</a:t>
            </a:r>
          </a:p>
          <a:p>
            <a:pPr lvl="1"/>
            <a:r>
              <a:rPr lang="fr-NL" dirty="0"/>
              <a:t>There were not accessible in any condition with the incomplete set</a:t>
            </a:r>
          </a:p>
        </p:txBody>
      </p:sp>
    </p:spTree>
    <p:extLst>
      <p:ext uri="{BB962C8B-B14F-4D97-AF65-F5344CB8AC3E}">
        <p14:creationId xmlns:p14="http://schemas.microsoft.com/office/powerpoint/2010/main" val="4129306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116AFF-D31E-054A-A0E5-CF126C4D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" y="3319773"/>
            <a:ext cx="4571619" cy="6920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D504C39-33E3-A74F-B7EE-C7CAFBA8B4AF}"/>
              </a:ext>
            </a:extLst>
          </p:cNvPr>
          <p:cNvSpPr txBox="1"/>
          <p:nvPr/>
        </p:nvSpPr>
        <p:spPr>
          <a:xfrm>
            <a:off x="561863" y="224589"/>
            <a:ext cx="71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 – July samples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64B4D-DFC9-134E-BA8F-2F58395878EE}"/>
              </a:ext>
            </a:extLst>
          </p:cNvPr>
          <p:cNvSpPr txBox="1"/>
          <p:nvPr/>
        </p:nvSpPr>
        <p:spPr>
          <a:xfrm>
            <a:off x="561863" y="1572126"/>
            <a:ext cx="534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2xWT versus 1xKO</a:t>
            </a:r>
          </a:p>
          <a:p>
            <a:endParaRPr lang="en-US" dirty="0"/>
          </a:p>
          <a:p>
            <a:r>
              <a:rPr lang="en-US" dirty="0"/>
              <a:t>Homer </a:t>
            </a:r>
            <a:r>
              <a:rPr lang="fr-FR" b="1" dirty="0" err="1"/>
              <a:t>getDifferentialPeaks</a:t>
            </a:r>
            <a:r>
              <a:rPr lang="fr-FR" b="1" dirty="0"/>
              <a:t> FC &gt; 4 </a:t>
            </a:r>
            <a:r>
              <a:rPr lang="fr-FR" b="1"/>
              <a:t>/ p-value &lt;0.05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F66B23-687D-4F4A-8394-F4171120647A}"/>
              </a:ext>
            </a:extLst>
          </p:cNvPr>
          <p:cNvSpPr txBox="1"/>
          <p:nvPr/>
        </p:nvSpPr>
        <p:spPr>
          <a:xfrm>
            <a:off x="470243" y="4651458"/>
            <a:ext cx="4571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size less accessible peaks: 320bp (SD=113bp)</a:t>
            </a:r>
          </a:p>
          <a:p>
            <a:endParaRPr lang="en-US" dirty="0"/>
          </a:p>
          <a:p>
            <a:r>
              <a:rPr lang="en-US" dirty="0"/>
              <a:t>Average size more accessible peaks: 284bp (SD=145bp)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5D5E61-EF6A-AE41-A2E7-50018AEE87B5}"/>
              </a:ext>
            </a:extLst>
          </p:cNvPr>
          <p:cNvSpPr txBox="1"/>
          <p:nvPr/>
        </p:nvSpPr>
        <p:spPr>
          <a:xfrm>
            <a:off x="622643" y="3022348"/>
            <a:ext cx="36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to WT: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D8A45-C1E8-194F-9F63-D3510B1A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09" y="0"/>
            <a:ext cx="330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9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D504C39-33E3-A74F-B7EE-C7CAFBA8B4AF}"/>
              </a:ext>
            </a:extLst>
          </p:cNvPr>
          <p:cNvSpPr txBox="1"/>
          <p:nvPr/>
        </p:nvSpPr>
        <p:spPr>
          <a:xfrm>
            <a:off x="176856" y="256732"/>
            <a:ext cx="71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64B4D-DFC9-134E-BA8F-2F58395878EE}"/>
              </a:ext>
            </a:extLst>
          </p:cNvPr>
          <p:cNvSpPr txBox="1"/>
          <p:nvPr/>
        </p:nvSpPr>
        <p:spPr>
          <a:xfrm>
            <a:off x="176856" y="1045234"/>
            <a:ext cx="53416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3xWT versus 4xKO </a:t>
            </a:r>
            <a:r>
              <a:rPr lang="en-US" dirty="0">
                <a:sym typeface="Wingdings" pitchFamily="2" charset="2"/>
              </a:rPr>
              <a:t> Merge peaks function of HOMER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How many peaks? 107610 </a:t>
            </a:r>
            <a:endParaRPr lang="en-US" dirty="0"/>
          </a:p>
          <a:p>
            <a:endParaRPr lang="en-US" dirty="0"/>
          </a:p>
          <a:p>
            <a:r>
              <a:rPr lang="en-US" dirty="0"/>
              <a:t>Homer </a:t>
            </a:r>
            <a:r>
              <a:rPr lang="fr-FR" b="1" dirty="0" err="1"/>
              <a:t>getDifferentialPeaks</a:t>
            </a:r>
            <a:r>
              <a:rPr lang="fr-FR" b="1" dirty="0"/>
              <a:t> FC &gt; 4 / p-value &lt;0.05</a:t>
            </a: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/>
              <a:t>I </a:t>
            </a:r>
            <a:r>
              <a:rPr lang="fr-FR" b="1" dirty="0" err="1"/>
              <a:t>should</a:t>
            </a:r>
            <a:r>
              <a:rPr lang="fr-FR" b="1" dirty="0"/>
              <a:t> </a:t>
            </a:r>
            <a:r>
              <a:rPr lang="fr-FR" b="1" dirty="0" err="1"/>
              <a:t>try</a:t>
            </a:r>
            <a:r>
              <a:rPr lang="fr-FR" b="1" dirty="0"/>
              <a:t> by </a:t>
            </a:r>
            <a:r>
              <a:rPr lang="fr-FR" b="1" dirty="0" err="1"/>
              <a:t>merging</a:t>
            </a:r>
            <a:r>
              <a:rPr lang="fr-FR" b="1" dirty="0"/>
              <a:t> </a:t>
            </a:r>
            <a:r>
              <a:rPr lang="fr-FR" b="1" dirty="0" err="1"/>
              <a:t>only</a:t>
            </a:r>
            <a:r>
              <a:rPr lang="fr-FR" b="1" dirty="0"/>
              <a:t> the </a:t>
            </a:r>
            <a:r>
              <a:rPr lang="fr-FR" b="1" dirty="0" err="1"/>
              <a:t>peaks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are consistent </a:t>
            </a:r>
            <a:r>
              <a:rPr lang="fr-FR" b="1" dirty="0" err="1"/>
              <a:t>between</a:t>
            </a:r>
            <a:r>
              <a:rPr lang="fr-FR" b="1" dirty="0"/>
              <a:t> the July and </a:t>
            </a:r>
            <a:r>
              <a:rPr lang="fr-FR" b="1" dirty="0" err="1"/>
              <a:t>Dec</a:t>
            </a:r>
            <a:r>
              <a:rPr lang="fr-FR" b="1" dirty="0"/>
              <a:t> </a:t>
            </a:r>
            <a:r>
              <a:rPr lang="fr-FR" b="1" dirty="0" err="1"/>
              <a:t>experiment</a:t>
            </a:r>
            <a:r>
              <a:rPr lang="fr-FR" b="1" dirty="0"/>
              <a:t> for WT and KO.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F66B23-687D-4F4A-8394-F4171120647A}"/>
              </a:ext>
            </a:extLst>
          </p:cNvPr>
          <p:cNvSpPr txBox="1"/>
          <p:nvPr/>
        </p:nvSpPr>
        <p:spPr>
          <a:xfrm>
            <a:off x="470243" y="4651458"/>
            <a:ext cx="4571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size less accessible peaks: 413bp (SD=153bp)</a:t>
            </a:r>
          </a:p>
          <a:p>
            <a:endParaRPr lang="en-US" dirty="0"/>
          </a:p>
          <a:p>
            <a:r>
              <a:rPr lang="en-US" dirty="0"/>
              <a:t>Average size more accessible peaks: 606bp (SD=272bp)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548EA5-CDBE-754A-A567-2326E371D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399" y="37321"/>
            <a:ext cx="6691745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08F3321-AA6B-C74C-99D4-AA7EEB63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43" y="2484138"/>
            <a:ext cx="2692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7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A918D95-57C5-7D45-BBC4-CDE11682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35" y="199465"/>
            <a:ext cx="3108512" cy="310851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BAD14C-BC10-B045-A2AE-F3DD343B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724" y="-62753"/>
            <a:ext cx="3687856" cy="3634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DF743-609C-4042-8A3E-330AF9C53759}"/>
              </a:ext>
            </a:extLst>
          </p:cNvPr>
          <p:cNvSpPr/>
          <p:nvPr/>
        </p:nvSpPr>
        <p:spPr>
          <a:xfrm>
            <a:off x="2339788" y="3571656"/>
            <a:ext cx="6831106" cy="66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NL" dirty="0"/>
              <a:t>MergePeaks (found in all replicates)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BF448D-058F-AA4E-A3C8-7493DED17A73}"/>
              </a:ext>
            </a:extLst>
          </p:cNvPr>
          <p:cNvSpPr/>
          <p:nvPr/>
        </p:nvSpPr>
        <p:spPr>
          <a:xfrm>
            <a:off x="2339788" y="4934291"/>
            <a:ext cx="6831106" cy="66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NL" dirty="0"/>
              <a:t>Differential peaks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4E4CD6B-6A27-4242-A711-3650AC44B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15" y="6087376"/>
            <a:ext cx="4330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86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56C1581-7CFF-B74A-BFE5-EF37E785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64" y="0"/>
            <a:ext cx="6645981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F90DAC-3F81-9D45-B926-E7025F653497}"/>
              </a:ext>
            </a:extLst>
          </p:cNvPr>
          <p:cNvSpPr txBox="1"/>
          <p:nvPr/>
        </p:nvSpPr>
        <p:spPr>
          <a:xfrm rot="16200000">
            <a:off x="-776901" y="2167236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NL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 accessible peaks in KO</a:t>
            </a:r>
          </a:p>
          <a:p>
            <a:pPr algn="ctr"/>
            <a:r>
              <a:rPr lang="fr-NL" dirty="0"/>
              <a:t>(209)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ED314F-E468-194B-919B-976681E5BF69}"/>
              </a:ext>
            </a:extLst>
          </p:cNvPr>
          <p:cNvSpPr txBox="1"/>
          <p:nvPr/>
        </p:nvSpPr>
        <p:spPr>
          <a:xfrm rot="16200000">
            <a:off x="-439445" y="5324092"/>
            <a:ext cx="214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NL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 accessible peaks in KO</a:t>
            </a:r>
          </a:p>
          <a:p>
            <a:pPr algn="ctr"/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(36)</a:t>
            </a:r>
          </a:p>
        </p:txBody>
      </p:sp>
    </p:spTree>
    <p:extLst>
      <p:ext uri="{BB962C8B-B14F-4D97-AF65-F5344CB8AC3E}">
        <p14:creationId xmlns:p14="http://schemas.microsoft.com/office/powerpoint/2010/main" val="2869442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09C01-E4BD-1547-BE7B-E1EA1C52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NL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C9F69D-806B-D142-81DB-3AB9DEF9A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NL" dirty="0"/>
              <a:t>How many differential peaks are overlapping between the different methods?</a:t>
            </a:r>
          </a:p>
          <a:p>
            <a:endParaRPr lang="fr-NL" dirty="0"/>
          </a:p>
          <a:p>
            <a:r>
              <a:rPr lang="fr-NL" dirty="0"/>
              <a:t>What are the motifs at the differentially accessible loci?</a:t>
            </a:r>
          </a:p>
          <a:p>
            <a:endParaRPr lang="fr-NL" dirty="0"/>
          </a:p>
          <a:p>
            <a:r>
              <a:rPr lang="fr-NL" dirty="0"/>
              <a:t>Accessibility at TE </a:t>
            </a:r>
            <a:r>
              <a:rPr lang="fr-NL" dirty="0">
                <a:sym typeface="Wingdings" pitchFamily="2" charset="2"/>
              </a:rPr>
              <a:t> Running</a:t>
            </a:r>
            <a:endParaRPr lang="fr-NL" dirty="0"/>
          </a:p>
        </p:txBody>
      </p:sp>
    </p:spTree>
    <p:extLst>
      <p:ext uri="{BB962C8B-B14F-4D97-AF65-F5344CB8AC3E}">
        <p14:creationId xmlns:p14="http://schemas.microsoft.com/office/powerpoint/2010/main" val="2169130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E8F6A-CAA7-9441-8143-22825175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Motif analysis on Diffbind all vs all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46096A-5C81-0840-97DF-09AFF2391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NL"/>
          </a:p>
        </p:txBody>
      </p:sp>
    </p:spTree>
    <p:extLst>
      <p:ext uri="{BB962C8B-B14F-4D97-AF65-F5344CB8AC3E}">
        <p14:creationId xmlns:p14="http://schemas.microsoft.com/office/powerpoint/2010/main" val="494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3DFC3F3-9FAB-F54D-8501-ACB300A0F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46200"/>
            <a:ext cx="11226800" cy="41656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9E4358B-F7E8-B04C-A2CF-B21AA512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NL" sz="3600" dirty="0">
                <a:latin typeface="Arial" panose="020B0604020202020204" pitchFamily="34" charset="0"/>
                <a:cs typeface="Arial" panose="020B0604020202020204" pitchFamily="34" charset="0"/>
              </a:rPr>
              <a:t>194 more accessible loci</a:t>
            </a:r>
          </a:p>
        </p:txBody>
      </p:sp>
    </p:spTree>
    <p:extLst>
      <p:ext uri="{BB962C8B-B14F-4D97-AF65-F5344CB8AC3E}">
        <p14:creationId xmlns:p14="http://schemas.microsoft.com/office/powerpoint/2010/main" val="2639882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9E4358B-F7E8-B04C-A2CF-B21AA512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NL" sz="3600" dirty="0">
                <a:latin typeface="Arial" panose="020B0604020202020204" pitchFamily="34" charset="0"/>
                <a:cs typeface="Arial" panose="020B0604020202020204" pitchFamily="34" charset="0"/>
              </a:rPr>
              <a:t>103 less accessible loci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317231-9633-474E-9FB9-2006FD9C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69720"/>
            <a:ext cx="11214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5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C42-32EC-C941-B6E4-71D521AF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FCD562-2B47-874A-B09C-7074716C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Done with our </a:t>
            </a:r>
            <a:r>
              <a:rPr lang="en-US">
                <a:hlinkClick r:id="rId2"/>
              </a:rPr>
              <a:t>Snakemake-ATAC-seq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443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97AD2-CBAD-AC4B-AD37-BD3FDF48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Motifs identified homer differentially accessible loci – all peaks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1B8405-F9D3-C647-A272-2425E8A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12" y="1815923"/>
            <a:ext cx="2692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50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DC59D-0CF1-F44B-BB2D-0630465C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Motifs identified homer differentially accessible loci – consistent peaks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D5804E-14D6-9242-B71F-CF0C0E5E5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" y="1823106"/>
            <a:ext cx="4330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96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0F087A-0FEA-2B45-907B-85E2195E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849" y="4278256"/>
            <a:ext cx="4419600" cy="2525486"/>
          </a:xfrm>
          <a:prstGeom prst="rect">
            <a:avLst/>
          </a:prstGeom>
        </p:spPr>
      </p:pic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8FF1EA1C-23AF-EC40-9FC1-386AADE4F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36540"/>
              </p:ext>
            </p:extLst>
          </p:nvPr>
        </p:nvGraphicFramePr>
        <p:xfrm>
          <a:off x="642471" y="3536576"/>
          <a:ext cx="49066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3341">
                  <a:extLst>
                    <a:ext uri="{9D8B030D-6E8A-4147-A177-3AD203B41FA5}">
                      <a16:colId xmlns:a16="http://schemas.microsoft.com/office/drawing/2014/main" val="1531044620"/>
                    </a:ext>
                  </a:extLst>
                </a:gridCol>
                <a:gridCol w="2453341">
                  <a:extLst>
                    <a:ext uri="{9D8B030D-6E8A-4147-A177-3AD203B41FA5}">
                      <a16:colId xmlns:a16="http://schemas.microsoft.com/office/drawing/2014/main" val="1381001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NL" dirty="0"/>
                        <a:t>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NL" dirty="0"/>
                        <a:t>peaks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4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NL" dirty="0"/>
                        <a:t>TCF7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NL" dirty="0"/>
                        <a:t>30527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889370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89499F40-CD51-FC43-B9B0-2E7B2F74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62" y="604744"/>
            <a:ext cx="4762500" cy="20447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A39315-0E0D-644A-BF7F-0B626B456D32}"/>
              </a:ext>
            </a:extLst>
          </p:cNvPr>
          <p:cNvSpPr txBox="1"/>
          <p:nvPr/>
        </p:nvSpPr>
        <p:spPr>
          <a:xfrm>
            <a:off x="714562" y="4724400"/>
            <a:ext cx="461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ChIP performed on primary thymocytes</a:t>
            </a:r>
          </a:p>
          <a:p>
            <a:endParaRPr lang="fr-NL" dirty="0"/>
          </a:p>
          <a:p>
            <a:r>
              <a:rPr lang="fr-NL" dirty="0"/>
              <a:t>Has an input sample to normalize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E28FBE6-580C-F848-BF85-AEB72B291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656" y="207125"/>
            <a:ext cx="3839509" cy="18181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534A36-ABD3-DE44-BC7F-56FBF61C6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738" y="2342403"/>
            <a:ext cx="5600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29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D88F37-50EA-DB45-9F9B-109C5626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1" y="349624"/>
            <a:ext cx="5364000" cy="378773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C63B5F-33B2-5E4E-8F3A-B0663935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753" y="2909195"/>
            <a:ext cx="6400800" cy="36576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DD40EE8-A3E5-9C42-8765-D0D1FA89EFD2}"/>
              </a:ext>
            </a:extLst>
          </p:cNvPr>
          <p:cNvSpPr txBox="1"/>
          <p:nvPr/>
        </p:nvSpPr>
        <p:spPr>
          <a:xfrm>
            <a:off x="1783976" y="5047129"/>
            <a:ext cx="5755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The 34 loci that show less accessibility in MORC3-/-, where TCF7 binds, are mainly intron-distal intergic region?</a:t>
            </a:r>
          </a:p>
          <a:p>
            <a:endParaRPr lang="fr-NL" dirty="0"/>
          </a:p>
          <a:p>
            <a:r>
              <a:rPr lang="fr-NL" dirty="0"/>
              <a:t>Are they enhancers? </a:t>
            </a:r>
          </a:p>
          <a:p>
            <a:r>
              <a:rPr lang="fr-NL" dirty="0"/>
              <a:t>TCF7 and H3K4me1 are from another tissue.</a:t>
            </a:r>
          </a:p>
        </p:txBody>
      </p:sp>
    </p:spTree>
    <p:extLst>
      <p:ext uri="{BB962C8B-B14F-4D97-AF65-F5344CB8AC3E}">
        <p14:creationId xmlns:p14="http://schemas.microsoft.com/office/powerpoint/2010/main" val="2025956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6FCF1B-D674-AB4C-8D72-726A2FF0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83" y="143936"/>
            <a:ext cx="7451178" cy="657012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95B376F-154D-6149-8721-FF771E09645E}"/>
              </a:ext>
            </a:extLst>
          </p:cNvPr>
          <p:cNvSpPr txBox="1"/>
          <p:nvPr/>
        </p:nvSpPr>
        <p:spPr>
          <a:xfrm>
            <a:off x="285750" y="674370"/>
            <a:ext cx="3680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  <a:r>
              <a:rPr lang="fr-NL" dirty="0"/>
              <a:t>n example of the overlap between TCF7 ChIP-seq and DAL (less accessible)</a:t>
            </a:r>
          </a:p>
        </p:txBody>
      </p:sp>
    </p:spTree>
    <p:extLst>
      <p:ext uri="{BB962C8B-B14F-4D97-AF65-F5344CB8AC3E}">
        <p14:creationId xmlns:p14="http://schemas.microsoft.com/office/powerpoint/2010/main" val="5595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F2B274-46F4-D343-ACAD-A7414DA6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844"/>
            <a:ext cx="12078698" cy="36049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206E21-54DB-3E4D-BF69-817AFA60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controls</a:t>
            </a:r>
          </a:p>
        </p:txBody>
      </p:sp>
    </p:spTree>
    <p:extLst>
      <p:ext uri="{BB962C8B-B14F-4D97-AF65-F5344CB8AC3E}">
        <p14:creationId xmlns:p14="http://schemas.microsoft.com/office/powerpoint/2010/main" val="320533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52DB1A-A692-8941-B425-6822CE87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33"/>
            <a:ext cx="12192000" cy="451453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A7B442F-506F-294A-AB76-62A31D1B7B0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8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1C40CD-71C9-9946-891A-0E15500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902"/>
            <a:ext cx="12192000" cy="581709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55DF2D7-0F46-4340-9DC2-2913C42D1DA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748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1432</Words>
  <Application>Microsoft Macintosh PowerPoint</Application>
  <PresentationFormat>Grand écran</PresentationFormat>
  <Paragraphs>300</Paragraphs>
  <Slides>64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Helvetica</vt:lpstr>
      <vt:lpstr>Thème Office</vt:lpstr>
      <vt:lpstr>DN1 ATAC-seq </vt:lpstr>
      <vt:lpstr>Background</vt:lpstr>
      <vt:lpstr>Présentation PowerPoint</vt:lpstr>
      <vt:lpstr>Présentation PowerPoint</vt:lpstr>
      <vt:lpstr>QC reports provided by Macrogen</vt:lpstr>
      <vt:lpstr>Analysis</vt:lpstr>
      <vt:lpstr>Quality controls</vt:lpstr>
      <vt:lpstr>Présentation PowerPoint</vt:lpstr>
      <vt:lpstr>Présentation PowerPoint</vt:lpstr>
      <vt:lpstr>Présentation PowerPoint</vt:lpstr>
      <vt:lpstr>Bcl11b</vt:lpstr>
      <vt:lpstr>Présentation PowerPoint</vt:lpstr>
      <vt:lpstr>Peak calling: MACS2</vt:lpstr>
      <vt:lpstr>Overlap WT1 and WT2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Summary</vt:lpstr>
      <vt:lpstr>Analysis of coverage at TEs   Coverage at LTR</vt:lpstr>
      <vt:lpstr>Analysis of coverage at TEs   Coverage at LINE</vt:lpstr>
      <vt:lpstr>Analysis of coverage at TEs   Coverage at SINE</vt:lpstr>
      <vt:lpstr>Analysis of coverage at TEs   Coverage at MERVL</vt:lpstr>
      <vt:lpstr>Analysis of coverage at TEs   Coverage at ERV1</vt:lpstr>
      <vt:lpstr>Analysis of coverage at TEs   Coverage at ERVK</vt:lpstr>
      <vt:lpstr>Analysis of coverage at TEs   Coverage at IAP</vt:lpstr>
      <vt:lpstr>Analysis of coverage at TEs   Coverage at ERVL</vt:lpstr>
      <vt:lpstr>Présentation PowerPoint</vt:lpstr>
      <vt:lpstr>Results DN1 ATAC-seq July 2021</vt:lpstr>
      <vt:lpstr>Results DN1 ATAC-seq July 2021</vt:lpstr>
      <vt:lpstr>Overview DN1 ATAC 2nd experiment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Annotation of the peaks identified for ATAC DN1</vt:lpstr>
      <vt:lpstr>Differential peak analysis</vt:lpstr>
      <vt:lpstr>Differential peak analysis</vt:lpstr>
      <vt:lpstr>Présentation PowerPoint</vt:lpstr>
      <vt:lpstr>Présentation PowerPoint</vt:lpstr>
      <vt:lpstr>Présentation PowerPoint</vt:lpstr>
      <vt:lpstr>What is next? (Observation on 18/01/22)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Motif analysis on Diffbind all vs all</vt:lpstr>
      <vt:lpstr>194 more accessible loci</vt:lpstr>
      <vt:lpstr>103 less accessible loci</vt:lpstr>
      <vt:lpstr>Motifs identified homer differentially accessible loci – all peaks</vt:lpstr>
      <vt:lpstr>Motifs identified homer differentially accessible loci – consistent peaks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DN1 ATAC-seq </dc:title>
  <dc:creator>Chouaref, J. (HG)</dc:creator>
  <cp:lastModifiedBy>Chouaref, J. (HG)</cp:lastModifiedBy>
  <cp:revision>37</cp:revision>
  <dcterms:created xsi:type="dcterms:W3CDTF">2021-09-09T12:39:26Z</dcterms:created>
  <dcterms:modified xsi:type="dcterms:W3CDTF">2022-01-21T11:08:48Z</dcterms:modified>
</cp:coreProperties>
</file>